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256" r:id="rId2"/>
    <p:sldId id="310" r:id="rId3"/>
    <p:sldId id="313" r:id="rId4"/>
    <p:sldId id="309" r:id="rId5"/>
    <p:sldId id="312" r:id="rId6"/>
    <p:sldId id="314" r:id="rId7"/>
    <p:sldId id="327" r:id="rId8"/>
    <p:sldId id="316" r:id="rId9"/>
    <p:sldId id="323" r:id="rId10"/>
    <p:sldId id="328" r:id="rId11"/>
    <p:sldId id="329" r:id="rId12"/>
    <p:sldId id="330" r:id="rId13"/>
    <p:sldId id="331" r:id="rId14"/>
    <p:sldId id="324" r:id="rId15"/>
    <p:sldId id="269" r:id="rId16"/>
    <p:sldId id="325" r:id="rId17"/>
    <p:sldId id="326" r:id="rId18"/>
  </p:sldIdLst>
  <p:sldSz cx="9144000" cy="5143500" type="screen16x9"/>
  <p:notesSz cx="6858000" cy="9144000"/>
  <p:embeddedFontLst>
    <p:embeddedFont>
      <p:font typeface="Bebas Neue" panose="020B0604020202020204" charset="0"/>
      <p:regular r:id="rId20"/>
    </p:embeddedFont>
    <p:embeddedFont>
      <p:font typeface="Space Grotesk" panose="020B0604020202020204" charset="0"/>
      <p:regular r:id="rId21"/>
      <p:bold r:id="rId22"/>
    </p:embeddedFont>
    <p:embeddedFont>
      <p:font typeface="Roboto" panose="020B0604020202020204" charset="0"/>
      <p:regular r:id="rId23"/>
      <p:bold r:id="rId24"/>
      <p:italic r:id="rId25"/>
      <p:boldItalic r:id="rId26"/>
    </p:embeddedFont>
    <p:embeddedFont>
      <p:font typeface="SimSun" panose="02010600030101010101" pitchFamily="2" charset="-122"/>
      <p:regular r:id="rId27"/>
    </p:embeddedFont>
    <p:embeddedFont>
      <p:font typeface="Fira Sans SemiBold" panose="020B0604020202020204" charset="0"/>
      <p:regular r:id="rId28"/>
      <p:bold r:id="rId29"/>
      <p:italic r:id="rId30"/>
      <p:boldItalic r:id="rId31"/>
    </p:embeddedFont>
    <p:embeddedFont>
      <p:font typeface="Fira Sans Medium" panose="020B0604020202020204" charset="0"/>
      <p:regular r:id="rId32"/>
      <p:bold r:id="rId33"/>
      <p:italic r:id="rId34"/>
      <p:boldItalic r:id="rId35"/>
    </p:embeddedFont>
    <p:embeddedFont>
      <p:font typeface="Fira Sans" panose="020B0604020202020204" charset="0"/>
      <p:regular r:id="rId36"/>
      <p:bold r:id="rId37"/>
      <p:italic r:id="rId38"/>
      <p:boldItalic r:id="rId39"/>
    </p:embeddedFont>
    <p:embeddedFont>
      <p:font typeface="Roboto Condensed"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4EBE"/>
    <a:srgbClr val="200E74"/>
    <a:srgbClr val="F2A365"/>
    <a:srgbClr val="FFFFFF"/>
    <a:srgbClr val="8E6C00"/>
    <a:srgbClr val="D09E00"/>
    <a:srgbClr val="FDFDFD"/>
    <a:srgbClr val="0C539F"/>
    <a:srgbClr val="1852A1"/>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5D0E06-C2EE-489A-B8EE-0A8812928D37}">
  <a:tblStyle styleId="{1B5D0E06-C2EE-489A-B8EE-0A8812928D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41" autoAdjust="0"/>
  </p:normalViewPr>
  <p:slideViewPr>
    <p:cSldViewPr snapToGrid="0">
      <p:cViewPr varScale="1">
        <p:scale>
          <a:sx n="100" d="100"/>
          <a:sy n="100" d="100"/>
        </p:scale>
        <p:origin x="9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733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496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106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42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08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19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44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02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119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098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53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39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95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262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022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518100" y="1558758"/>
            <a:ext cx="8107800" cy="3112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solidFill>
                  <a:srgbClr val="434343"/>
                </a:solidFill>
              </a:defRPr>
            </a:lvl1pPr>
            <a:lvl2pPr marL="914400" lvl="1" indent="-304800" rtl="0">
              <a:lnSpc>
                <a:spcPct val="115000"/>
              </a:lnSpc>
              <a:spcBef>
                <a:spcPts val="0"/>
              </a:spcBef>
              <a:spcAft>
                <a:spcPts val="0"/>
              </a:spcAft>
              <a:buSzPts val="1200"/>
              <a:buAutoNum type="alphaLcPeriod"/>
              <a:defRPr sz="1200">
                <a:solidFill>
                  <a:srgbClr val="434343"/>
                </a:solidFill>
              </a:defRPr>
            </a:lvl2pPr>
            <a:lvl3pPr marL="1371600" lvl="2" indent="-304800" rtl="0">
              <a:lnSpc>
                <a:spcPct val="115000"/>
              </a:lnSpc>
              <a:spcBef>
                <a:spcPts val="0"/>
              </a:spcBef>
              <a:spcAft>
                <a:spcPts val="0"/>
              </a:spcAft>
              <a:buSzPts val="1200"/>
              <a:buAutoNum type="romanLcPeriod"/>
              <a:defRPr sz="1200">
                <a:solidFill>
                  <a:srgbClr val="434343"/>
                </a:solidFill>
              </a:defRPr>
            </a:lvl3pPr>
            <a:lvl4pPr marL="1828800" lvl="3" indent="-304800" rtl="0">
              <a:lnSpc>
                <a:spcPct val="115000"/>
              </a:lnSpc>
              <a:spcBef>
                <a:spcPts val="0"/>
              </a:spcBef>
              <a:spcAft>
                <a:spcPts val="0"/>
              </a:spcAft>
              <a:buSzPts val="1200"/>
              <a:buAutoNum type="arabicPeriod"/>
              <a:defRPr sz="1200">
                <a:solidFill>
                  <a:srgbClr val="434343"/>
                </a:solidFill>
              </a:defRPr>
            </a:lvl4pPr>
            <a:lvl5pPr marL="2286000" lvl="4" indent="-304800" rtl="0">
              <a:lnSpc>
                <a:spcPct val="115000"/>
              </a:lnSpc>
              <a:spcBef>
                <a:spcPts val="0"/>
              </a:spcBef>
              <a:spcAft>
                <a:spcPts val="0"/>
              </a:spcAft>
              <a:buSzPts val="1200"/>
              <a:buAutoNum type="alphaLcPeriod"/>
              <a:defRPr sz="1200">
                <a:solidFill>
                  <a:srgbClr val="434343"/>
                </a:solidFill>
              </a:defRPr>
            </a:lvl5pPr>
            <a:lvl6pPr marL="2743200" lvl="5" indent="-304800" rtl="0">
              <a:lnSpc>
                <a:spcPct val="115000"/>
              </a:lnSpc>
              <a:spcBef>
                <a:spcPts val="0"/>
              </a:spcBef>
              <a:spcAft>
                <a:spcPts val="0"/>
              </a:spcAft>
              <a:buSzPts val="1200"/>
              <a:buAutoNum type="romanLcPeriod"/>
              <a:defRPr sz="1200">
                <a:solidFill>
                  <a:srgbClr val="434343"/>
                </a:solidFill>
              </a:defRPr>
            </a:lvl6pPr>
            <a:lvl7pPr marL="3200400" lvl="6" indent="-304800" rtl="0">
              <a:lnSpc>
                <a:spcPct val="115000"/>
              </a:lnSpc>
              <a:spcBef>
                <a:spcPts val="0"/>
              </a:spcBef>
              <a:spcAft>
                <a:spcPts val="0"/>
              </a:spcAft>
              <a:buSzPts val="1200"/>
              <a:buAutoNum type="arabicPeriod"/>
              <a:defRPr sz="1200">
                <a:solidFill>
                  <a:srgbClr val="434343"/>
                </a:solidFill>
              </a:defRPr>
            </a:lvl7pPr>
            <a:lvl8pPr marL="3657600" lvl="7" indent="-304800" rtl="0">
              <a:lnSpc>
                <a:spcPct val="115000"/>
              </a:lnSpc>
              <a:spcBef>
                <a:spcPts val="0"/>
              </a:spcBef>
              <a:spcAft>
                <a:spcPts val="0"/>
              </a:spcAft>
              <a:buSzPts val="1200"/>
              <a:buAutoNum type="alphaLcPeriod"/>
              <a:defRPr sz="1200">
                <a:solidFill>
                  <a:srgbClr val="434343"/>
                </a:solidFill>
              </a:defRPr>
            </a:lvl8pPr>
            <a:lvl9pPr marL="4114800" lvl="8" indent="-304800" rtl="0">
              <a:lnSpc>
                <a:spcPct val="115000"/>
              </a:lnSpc>
              <a:spcBef>
                <a:spcPts val="0"/>
              </a:spcBef>
              <a:spcAft>
                <a:spcPts val="0"/>
              </a:spcAft>
              <a:buSzPts val="1200"/>
              <a:buAutoNum type="romanLcPeriod"/>
              <a:defRPr sz="1200">
                <a:solidFill>
                  <a:srgbClr val="434343"/>
                </a:solidFill>
              </a:defRPr>
            </a:lvl9pPr>
          </a:lstStyle>
          <a:p>
            <a:endParaRPr/>
          </a:p>
        </p:txBody>
      </p:sp>
      <p:sp>
        <p:nvSpPr>
          <p:cNvPr id="23" name="Google Shape;23;p4"/>
          <p:cNvSpPr txBox="1">
            <a:spLocks noGrp="1"/>
          </p:cNvSpPr>
          <p:nvPr>
            <p:ph type="title"/>
          </p:nvPr>
        </p:nvSpPr>
        <p:spPr>
          <a:xfrm>
            <a:off x="714375" y="514350"/>
            <a:ext cx="77151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4" name="Google Shape;24;p4"/>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4"/>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91150" y="1647450"/>
            <a:ext cx="6161700" cy="18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49" name="Google Shape;49;p8"/>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8"/>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19226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72" r:id="rId4"/>
    <p:sldLayoutId id="2147483673" r:id="rId5"/>
    <p:sldLayoutId id="214748367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5"/>
            </a:gs>
          </a:gsLst>
          <a:lin ang="2698631" scaled="0"/>
        </a:gradFill>
        <a:effectLst/>
      </p:bgPr>
    </p:bg>
    <p:spTree>
      <p:nvGrpSpPr>
        <p:cNvPr id="1" name="Shape 206"/>
        <p:cNvGrpSpPr/>
        <p:nvPr/>
      </p:nvGrpSpPr>
      <p:grpSpPr>
        <a:xfrm>
          <a:off x="0" y="0"/>
          <a:ext cx="0" cy="0"/>
          <a:chOff x="0" y="0"/>
          <a:chExt cx="0" cy="0"/>
        </a:xfrm>
      </p:grpSpPr>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8018" y="1155392"/>
            <a:ext cx="847958" cy="847958"/>
          </a:xfrm>
          <a:prstGeom prst="rect">
            <a:avLst/>
          </a:prstGeom>
        </p:spPr>
      </p:pic>
      <p:sp>
        <p:nvSpPr>
          <p:cNvPr id="41" name="Rectangle 40"/>
          <p:cNvSpPr/>
          <p:nvPr/>
        </p:nvSpPr>
        <p:spPr>
          <a:xfrm>
            <a:off x="0" y="1984859"/>
            <a:ext cx="9144000" cy="1477328"/>
          </a:xfrm>
          <a:prstGeom prst="rect">
            <a:avLst/>
          </a:prstGeom>
        </p:spPr>
        <p:txBody>
          <a:bodyPr wrap="square">
            <a:spAutoFit/>
          </a:bodyPr>
          <a:lstStyle/>
          <a:p>
            <a:pPr algn="ctr">
              <a:lnSpc>
                <a:spcPct val="150000"/>
              </a:lnSpc>
            </a:pP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KHÓA LUẬN TỐT NGHIỆP</a:t>
            </a:r>
            <a:endParaRPr lang="vi-VN" sz="2400">
              <a:solidFill>
                <a:schemeClr val="bg2">
                  <a:lumMod val="50000"/>
                </a:schemeClr>
              </a:solidFill>
              <a:latin typeface="+mn-lt"/>
              <a:ea typeface="SimSun" panose="02010600030101010101" pitchFamily="2" charset="-122"/>
              <a:cs typeface="Times New Roman" panose="02020603050405020304" pitchFamily="18" charset="0"/>
            </a:endParaRPr>
          </a:p>
          <a:p>
            <a:pPr algn="ctr">
              <a:lnSpc>
                <a:spcPct val="150000"/>
              </a:lnSpc>
            </a:pPr>
            <a:r>
              <a:rPr lang="en-US" sz="2000" smtClean="0">
                <a:solidFill>
                  <a:schemeClr val="bg2">
                    <a:lumMod val="50000"/>
                  </a:schemeClr>
                </a:solidFill>
                <a:latin typeface="+mn-lt"/>
                <a:ea typeface="SimSun" panose="02010600030101010101" pitchFamily="2" charset="-122"/>
                <a:cs typeface="Times New Roman" panose="02020603050405020304" pitchFamily="18" charset="0"/>
              </a:rPr>
              <a:t>ĐỀ TÀI</a:t>
            </a:r>
          </a:p>
          <a:p>
            <a:pPr algn="ct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PHÁT TRIỂN WEBSITE BÁN THIẾT BỊ TIN HỌC</a:t>
            </a:r>
            <a:endParaRPr lang="en-US" sz="2400" smtClean="0">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42" name="TextBox 41">
            <a:extLst>
              <a:ext uri="{FF2B5EF4-FFF2-40B4-BE49-F238E27FC236}">
                <a16:creationId xmlns:a16="http://schemas.microsoft.com/office/drawing/2014/main" id="{706A93EB-8B55-801C-368C-4A5F241F6025}"/>
              </a:ext>
            </a:extLst>
          </p:cNvPr>
          <p:cNvSpPr txBox="1"/>
          <p:nvPr/>
        </p:nvSpPr>
        <p:spPr>
          <a:xfrm>
            <a:off x="0" y="370562"/>
            <a:ext cx="9144000" cy="784830"/>
          </a:xfrm>
          <a:prstGeom prst="rect">
            <a:avLst/>
          </a:prstGeom>
          <a:noFill/>
        </p:spPr>
        <p:txBody>
          <a:bodyPr wrap="square" rtlCol="0">
            <a:spAutoFit/>
          </a:bodyPr>
          <a:lstStyle/>
          <a:p>
            <a:pPr algn="ctr">
              <a:lnSpc>
                <a:spcPct val="150000"/>
              </a:lnSpc>
            </a:pPr>
            <a:r>
              <a:rPr lang="vi-VN" sz="1600" dirty="0">
                <a:solidFill>
                  <a:schemeClr val="bg2">
                    <a:lumMod val="50000"/>
                  </a:schemeClr>
                </a:solidFill>
                <a:latin typeface="+mn-lt"/>
              </a:rPr>
              <a:t>KHOA KỸ THUẬT VÀ CÔNG NGHỆ</a:t>
            </a:r>
          </a:p>
          <a:p>
            <a:pPr algn="ctr">
              <a:lnSpc>
                <a:spcPct val="150000"/>
              </a:lnSpc>
            </a:pPr>
            <a:r>
              <a:rPr lang="vi-VN" b="1" dirty="0">
                <a:solidFill>
                  <a:schemeClr val="bg2">
                    <a:lumMod val="50000"/>
                  </a:schemeClr>
                </a:solidFill>
                <a:latin typeface="+mn-lt"/>
              </a:rPr>
              <a:t>BỘ MÔN CÔNG NGHỆ THÔNG TIN</a:t>
            </a:r>
            <a:endParaRPr lang="en-US" b="1" dirty="0">
              <a:solidFill>
                <a:schemeClr val="bg2">
                  <a:lumMod val="50000"/>
                </a:schemeClr>
              </a:solidFill>
              <a:latin typeface="+mn-lt"/>
            </a:endParaRPr>
          </a:p>
        </p:txBody>
      </p:sp>
      <p:sp>
        <p:nvSpPr>
          <p:cNvPr id="43" name="Rectangle 42"/>
          <p:cNvSpPr/>
          <p:nvPr/>
        </p:nvSpPr>
        <p:spPr>
          <a:xfrm>
            <a:off x="1130221" y="3805322"/>
            <a:ext cx="2782211" cy="698717"/>
          </a:xfrm>
          <a:prstGeom prst="rect">
            <a:avLst/>
          </a:prstGeom>
        </p:spPr>
        <p:txBody>
          <a:bodyPr wrap="square">
            <a:spAutoFit/>
          </a:bodyPr>
          <a:lstStyle/>
          <a:p>
            <a:pPr>
              <a:lnSpc>
                <a:spcPct val="150000"/>
              </a:lnSpc>
            </a:pPr>
            <a:r>
              <a:rPr lang="vi-VN" b="1">
                <a:solidFill>
                  <a:schemeClr val="bg2">
                    <a:lumMod val="50000"/>
                  </a:schemeClr>
                </a:solidFill>
                <a:latin typeface="+mn-lt"/>
                <a:ea typeface="SimSun" panose="02010600030101010101" pitchFamily="2" charset="-122"/>
                <a:cs typeface="Times New Roman" panose="02020603050405020304" pitchFamily="18" charset="0"/>
              </a:rPr>
              <a:t>Giảng viên hướng dẫn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ThS</a:t>
            </a:r>
            <a:r>
              <a:rPr lang="vi-VN" b="1">
                <a:solidFill>
                  <a:schemeClr val="bg2">
                    <a:lumMod val="50000"/>
                  </a:schemeClr>
                </a:solidFill>
                <a:latin typeface="+mn-lt"/>
                <a:ea typeface="SimSun" panose="02010600030101010101" pitchFamily="2" charset="-122"/>
                <a:cs typeface="Times New Roman" panose="02020603050405020304" pitchFamily="18" charset="0"/>
              </a:rPr>
              <a:t>. PHẠM MINH ĐƯƠNG</a:t>
            </a:r>
            <a:endParaRPr lang="en-US">
              <a:solidFill>
                <a:schemeClr val="bg2">
                  <a:lumMod val="50000"/>
                </a:schemeClr>
              </a:solidFill>
              <a:latin typeface="+mn-lt"/>
              <a:cs typeface="Times New Roman" panose="02020603050405020304" pitchFamily="18" charset="0"/>
            </a:endParaRPr>
          </a:p>
        </p:txBody>
      </p:sp>
      <p:sp>
        <p:nvSpPr>
          <p:cNvPr id="44" name="Rectangle 43"/>
          <p:cNvSpPr/>
          <p:nvPr/>
        </p:nvSpPr>
        <p:spPr>
          <a:xfrm>
            <a:off x="5986559" y="3805322"/>
            <a:ext cx="2119392" cy="698717"/>
          </a:xfrm>
          <a:prstGeom prst="rect">
            <a:avLst/>
          </a:prstGeom>
        </p:spPr>
        <p:txBody>
          <a:bodyPr wrap="square">
            <a:spAutoFit/>
          </a:bodyPr>
          <a:lstStyle/>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Sinh </a:t>
            </a:r>
            <a:r>
              <a:rPr lang="vi-VN" b="1">
                <a:solidFill>
                  <a:schemeClr val="bg2">
                    <a:lumMod val="50000"/>
                  </a:schemeClr>
                </a:solidFill>
                <a:latin typeface="+mn-lt"/>
                <a:ea typeface="SimSun" panose="02010600030101010101" pitchFamily="2" charset="-122"/>
                <a:cs typeface="Times New Roman" panose="02020603050405020304" pitchFamily="18" charset="0"/>
              </a:rPr>
              <a:t>viên thực hiện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NGÔ </a:t>
            </a:r>
            <a:r>
              <a:rPr lang="vi-VN" b="1">
                <a:solidFill>
                  <a:schemeClr val="bg2">
                    <a:lumMod val="50000"/>
                  </a:schemeClr>
                </a:solidFill>
                <a:latin typeface="+mn-lt"/>
                <a:ea typeface="SimSun" panose="02010600030101010101" pitchFamily="2" charset="-122"/>
                <a:cs typeface="Times New Roman" panose="02020603050405020304" pitchFamily="18" charset="0"/>
              </a:rPr>
              <a:t>TẤN </a:t>
            </a:r>
            <a:r>
              <a:rPr lang="vi-VN" b="1" smtClean="0">
                <a:solidFill>
                  <a:schemeClr val="bg2">
                    <a:lumMod val="50000"/>
                  </a:schemeClr>
                </a:solidFill>
                <a:latin typeface="+mn-lt"/>
                <a:ea typeface="SimSun" panose="02010600030101010101" pitchFamily="2" charset="-122"/>
                <a:cs typeface="Times New Roman" panose="02020603050405020304" pitchFamily="18" charset="0"/>
              </a:rPr>
              <a:t>LỢI</a:t>
            </a:r>
            <a:endParaRPr lang="en-US">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2" name="Rectangle 1"/>
          <p:cNvSpPr/>
          <p:nvPr/>
        </p:nvSpPr>
        <p:spPr>
          <a:xfrm>
            <a:off x="8859948" y="4835723"/>
            <a:ext cx="284052" cy="307777"/>
          </a:xfrm>
          <a:prstGeom prst="rect">
            <a:avLst/>
          </a:prstGeom>
        </p:spPr>
        <p:txBody>
          <a:bodyPr wrap="none">
            <a:spAutoFit/>
          </a:bodyPr>
          <a:lstStyle/>
          <a:p>
            <a:r>
              <a:rPr lang="en" b="1">
                <a:latin typeface="+mn-lt"/>
              </a:rPr>
              <a:t>1</a:t>
            </a:r>
            <a:endParaRPr lang="en-US" b="1">
              <a:latin typeface="+mn-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1334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khách hàng</a:t>
            </a:r>
            <a:endParaRPr lang="en-US" sz="2000">
              <a:latin typeface="+mn-lt"/>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8148" r="16583" b="8000"/>
          <a:stretch/>
        </p:blipFill>
        <p:spPr>
          <a:xfrm>
            <a:off x="655320" y="419100"/>
            <a:ext cx="7627620" cy="4312920"/>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10</a:t>
            </a:r>
            <a:endParaRPr lang="en-US" b="1"/>
          </a:p>
        </p:txBody>
      </p:sp>
    </p:spTree>
    <p:extLst>
      <p:ext uri="{BB962C8B-B14F-4D97-AF65-F5344CB8AC3E}">
        <p14:creationId xmlns:p14="http://schemas.microsoft.com/office/powerpoint/2010/main" val="83277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3620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quản trị</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556" r="8917" b="19703"/>
          <a:stretch/>
        </p:blipFill>
        <p:spPr>
          <a:xfrm>
            <a:off x="304800" y="816853"/>
            <a:ext cx="8702040" cy="3694187"/>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11</a:t>
            </a:r>
            <a:endParaRPr lang="en-US" b="1"/>
          </a:p>
        </p:txBody>
      </p:sp>
    </p:spTree>
    <p:extLst>
      <p:ext uri="{BB962C8B-B14F-4D97-AF65-F5344CB8AC3E}">
        <p14:creationId xmlns:p14="http://schemas.microsoft.com/office/powerpoint/2010/main" val="338035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97942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trang chủ</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54181"/>
          <a:stretch/>
        </p:blipFill>
        <p:spPr>
          <a:xfrm>
            <a:off x="1099557" y="378874"/>
            <a:ext cx="3577100" cy="440992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48338"/>
          <a:stretch/>
        </p:blipFill>
        <p:spPr>
          <a:xfrm>
            <a:off x="4912164" y="378874"/>
            <a:ext cx="3172513" cy="4409921"/>
          </a:xfrm>
          <a:prstGeom prst="rect">
            <a:avLst/>
          </a:prstGeom>
        </p:spPr>
      </p:pic>
      <p:sp>
        <p:nvSpPr>
          <p:cNvPr id="5" name="Rectangle 4"/>
          <p:cNvSpPr/>
          <p:nvPr/>
        </p:nvSpPr>
        <p:spPr>
          <a:xfrm>
            <a:off x="8768508" y="4835723"/>
            <a:ext cx="383438" cy="307777"/>
          </a:xfrm>
          <a:prstGeom prst="rect">
            <a:avLst/>
          </a:prstGeom>
        </p:spPr>
        <p:txBody>
          <a:bodyPr wrap="none">
            <a:spAutoFit/>
          </a:bodyPr>
          <a:lstStyle/>
          <a:p>
            <a:r>
              <a:rPr lang="en" b="1" smtClean="0"/>
              <a:t>12</a:t>
            </a:r>
            <a:endParaRPr lang="en-US" b="1"/>
          </a:p>
        </p:txBody>
      </p:sp>
    </p:spTree>
    <p:extLst>
      <p:ext uri="{BB962C8B-B14F-4D97-AF65-F5344CB8AC3E}">
        <p14:creationId xmlns:p14="http://schemas.microsoft.com/office/powerpoint/2010/main" val="2338009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69748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quản trị</a:t>
            </a:r>
            <a:endParaRPr lang="en-US" sz="2000">
              <a:latin typeface="+mn-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45737"/>
          <a:stretch/>
        </p:blipFill>
        <p:spPr>
          <a:xfrm>
            <a:off x="172767" y="866554"/>
            <a:ext cx="3987835" cy="3103467"/>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4074"/>
          <a:stretch/>
        </p:blipFill>
        <p:spPr>
          <a:xfrm>
            <a:off x="4310426" y="866554"/>
            <a:ext cx="4711807" cy="3103467"/>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13</a:t>
            </a:r>
            <a:endParaRPr lang="en-US" b="1"/>
          </a:p>
        </p:txBody>
      </p:sp>
    </p:spTree>
    <p:extLst>
      <p:ext uri="{BB962C8B-B14F-4D97-AF65-F5344CB8AC3E}">
        <p14:creationId xmlns:p14="http://schemas.microsoft.com/office/powerpoint/2010/main" val="2110085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smtClean="0">
                <a:latin typeface="+mn-lt"/>
              </a:rPr>
              <a:t>4. Kết luận và hướng phát triển</a:t>
            </a:r>
            <a:endParaRPr sz="4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768508" y="4835723"/>
            <a:ext cx="383438" cy="307777"/>
          </a:xfrm>
          <a:prstGeom prst="rect">
            <a:avLst/>
          </a:prstGeom>
        </p:spPr>
        <p:txBody>
          <a:bodyPr wrap="none">
            <a:spAutoFit/>
          </a:bodyPr>
          <a:lstStyle/>
          <a:p>
            <a:r>
              <a:rPr lang="en" b="1" smtClean="0"/>
              <a:t>14</a:t>
            </a:r>
            <a:endParaRPr lang="en-US" b="1"/>
          </a:p>
        </p:txBody>
      </p:sp>
    </p:spTree>
    <p:extLst>
      <p:ext uri="{BB962C8B-B14F-4D97-AF65-F5344CB8AC3E}">
        <p14:creationId xmlns:p14="http://schemas.microsoft.com/office/powerpoint/2010/main" val="12159915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5" name="Google Shape;435;p44"/>
          <p:cNvSpPr txBox="1">
            <a:spLocks noGrp="1"/>
          </p:cNvSpPr>
          <p:nvPr>
            <p:ph type="title"/>
          </p:nvPr>
        </p:nvSpPr>
        <p:spPr>
          <a:xfrm>
            <a:off x="-3516" y="-83432"/>
            <a:ext cx="162247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Kết luận</a:t>
            </a:r>
            <a:endParaRPr sz="2000">
              <a:latin typeface="+mn-lt"/>
            </a:endParaRPr>
          </a:p>
        </p:txBody>
      </p:sp>
      <p:sp>
        <p:nvSpPr>
          <p:cNvPr id="33" name="TextBox 32">
            <a:extLst>
              <a:ext uri="{FF2B5EF4-FFF2-40B4-BE49-F238E27FC236}">
                <a16:creationId xmlns:a16="http://schemas.microsoft.com/office/drawing/2014/main" id="{4B39040C-2279-5210-9B52-61BE629BBCCE}"/>
              </a:ext>
            </a:extLst>
          </p:cNvPr>
          <p:cNvSpPr txBox="1"/>
          <p:nvPr/>
        </p:nvSpPr>
        <p:spPr>
          <a:xfrm>
            <a:off x="807720" y="731792"/>
            <a:ext cx="7848600" cy="1103700"/>
          </a:xfrm>
          <a:prstGeom prst="rect">
            <a:avLst/>
          </a:prstGeom>
          <a:noFill/>
        </p:spPr>
        <p:txBody>
          <a:bodyPr wrap="square" rtlCol="0">
            <a:spAutoFit/>
          </a:bodyPr>
          <a:lstStyle/>
          <a:p>
            <a:pPr algn="just">
              <a:lnSpc>
                <a:spcPct val="120000"/>
              </a:lnSpc>
            </a:pPr>
            <a:r>
              <a:rPr lang="en-US">
                <a:effectLst/>
                <a:latin typeface="+mn-lt"/>
                <a:ea typeface="Times New Roman" panose="02020603050405020304" pitchFamily="18" charset="0"/>
              </a:rPr>
              <a:t>- </a:t>
            </a:r>
            <a:r>
              <a:rPr lang="vi-VN">
                <a:effectLst/>
                <a:latin typeface="+mn-lt"/>
                <a:ea typeface="Times New Roman" panose="02020603050405020304" pitchFamily="18" charset="0"/>
              </a:rPr>
              <a:t>Nắm vững khái niệm, nguyên tắc, và cơ chế hoạt </a:t>
            </a:r>
            <a:r>
              <a:rPr lang="vi-VN" smtClean="0">
                <a:effectLst/>
                <a:latin typeface="+mn-lt"/>
                <a:ea typeface="Times New Roman" panose="02020603050405020304" pitchFamily="18" charset="0"/>
              </a:rPr>
              <a:t>động của</a:t>
            </a:r>
            <a:r>
              <a:rPr lang="en-US">
                <a:latin typeface="+mn-lt"/>
                <a:ea typeface="Times New Roman" panose="02020603050405020304" pitchFamily="18" charset="0"/>
              </a:rPr>
              <a:t> </a:t>
            </a:r>
            <a:r>
              <a:rPr lang="en-US" smtClean="0">
                <a:latin typeface="+mn-lt"/>
                <a:ea typeface="Times New Roman" panose="02020603050405020304" pitchFamily="18" charset="0"/>
              </a:rPr>
              <a:t>một website được xây dựng với Laravel Framework</a:t>
            </a:r>
            <a:r>
              <a:rPr lang="vi-VN" smtClean="0">
                <a:effectLst/>
                <a:latin typeface="+mn-lt"/>
                <a:ea typeface="Times New Roman" panose="02020603050405020304" pitchFamily="18" charset="0"/>
              </a:rPr>
              <a:t>. </a:t>
            </a:r>
            <a:endParaRPr lang="vi-VN">
              <a:effectLst/>
              <a:latin typeface="+mn-lt"/>
              <a:ea typeface="Times New Roman" panose="02020603050405020304" pitchFamily="18" charset="0"/>
            </a:endParaRPr>
          </a:p>
          <a:p>
            <a:pPr algn="just">
              <a:lnSpc>
                <a:spcPct val="120000"/>
              </a:lnSpc>
            </a:pPr>
            <a:r>
              <a:rPr lang="en-US">
                <a:effectLst/>
                <a:latin typeface="+mn-lt"/>
                <a:ea typeface="Times New Roman" panose="02020603050405020304" pitchFamily="18" charset="0"/>
              </a:rPr>
              <a:t>- </a:t>
            </a:r>
            <a:r>
              <a:rPr lang="en-US" smtClean="0">
                <a:latin typeface="+mn-lt"/>
                <a:ea typeface="Times New Roman" panose="02020603050405020304" pitchFamily="18" charset="0"/>
              </a:rPr>
              <a:t>Ứng</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dụng các nguyên </a:t>
            </a:r>
            <a:r>
              <a:rPr lang="vi-VN" smtClean="0">
                <a:effectLst/>
                <a:latin typeface="+mn-lt"/>
                <a:ea typeface="Times New Roman" panose="02020603050405020304" pitchFamily="18" charset="0"/>
              </a:rPr>
              <a:t>tắc</a:t>
            </a:r>
            <a:r>
              <a:rPr lang="en-US" smtClean="0">
                <a:effectLst/>
                <a:latin typeface="+mn-lt"/>
                <a:ea typeface="Times New Roman" panose="02020603050405020304" pitchFamily="18" charset="0"/>
              </a:rPr>
              <a:t> thiết kế phân mềm</a:t>
            </a:r>
            <a:r>
              <a:rPr lang="vi-VN" smtClean="0">
                <a:effectLst/>
                <a:latin typeface="+mn-lt"/>
                <a:ea typeface="Times New Roman" panose="02020603050405020304" pitchFamily="18" charset="0"/>
              </a:rPr>
              <a:t> và</a:t>
            </a:r>
            <a:r>
              <a:rPr lang="en-US" smtClean="0">
                <a:effectLst/>
                <a:latin typeface="+mn-lt"/>
                <a:ea typeface="Times New Roman" panose="02020603050405020304" pitchFamily="18" charset="0"/>
              </a:rPr>
              <a:t> các</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công </a:t>
            </a:r>
            <a:r>
              <a:rPr lang="vi-VN" smtClean="0">
                <a:effectLst/>
                <a:latin typeface="+mn-lt"/>
                <a:ea typeface="Times New Roman" panose="02020603050405020304" pitchFamily="18" charset="0"/>
              </a:rPr>
              <a:t>nghệ</a:t>
            </a:r>
            <a:r>
              <a:rPr lang="en-US" smtClean="0">
                <a:effectLst/>
                <a:latin typeface="+mn-lt"/>
                <a:ea typeface="Times New Roman" panose="02020603050405020304" pitchFamily="18" charset="0"/>
              </a:rPr>
              <a:t> đã tìm hiểu</a:t>
            </a:r>
            <a:r>
              <a:rPr lang="vi-VN" smtClean="0">
                <a:effectLst/>
                <a:latin typeface="+mn-lt"/>
                <a:ea typeface="Times New Roman" panose="02020603050405020304" pitchFamily="18" charset="0"/>
              </a:rPr>
              <a:t> để </a:t>
            </a:r>
            <a:r>
              <a:rPr lang="vi-VN">
                <a:effectLst/>
                <a:latin typeface="+mn-lt"/>
                <a:ea typeface="Times New Roman" panose="02020603050405020304" pitchFamily="18" charset="0"/>
              </a:rPr>
              <a:t>xây dựng thành công </a:t>
            </a:r>
            <a:r>
              <a:rPr lang="en-US" smtClean="0">
                <a:latin typeface="+mn-lt"/>
                <a:ea typeface="Times New Roman" panose="02020603050405020304" pitchFamily="18" charset="0"/>
              </a:rPr>
              <a:t>website bán thiết bị tin học </a:t>
            </a:r>
            <a:r>
              <a:rPr lang="vi-VN">
                <a:latin typeface="+mn-lt"/>
                <a:ea typeface="Times New Roman" panose="02020603050405020304" pitchFamily="18" charset="0"/>
              </a:rPr>
              <a:t>với các chức </a:t>
            </a:r>
            <a:r>
              <a:rPr lang="vi-VN" smtClean="0">
                <a:latin typeface="+mn-lt"/>
                <a:ea typeface="Times New Roman" panose="02020603050405020304" pitchFamily="18" charset="0"/>
              </a:rPr>
              <a:t>năng</a:t>
            </a:r>
            <a:r>
              <a:rPr lang="en-US" smtClean="0">
                <a:latin typeface="+mn-lt"/>
                <a:ea typeface="Times New Roman" panose="02020603050405020304" pitchFamily="18" charset="0"/>
              </a:rPr>
              <a:t> </a:t>
            </a:r>
            <a:r>
              <a:rPr lang="vi-VN" smtClean="0">
                <a:latin typeface="+mn-lt"/>
                <a:ea typeface="Times New Roman" panose="02020603050405020304" pitchFamily="18" charset="0"/>
              </a:rPr>
              <a:t>đã </a:t>
            </a:r>
            <a:r>
              <a:rPr lang="vi-VN">
                <a:latin typeface="+mn-lt"/>
                <a:ea typeface="Times New Roman" panose="02020603050405020304" pitchFamily="18" charset="0"/>
              </a:rPr>
              <a:t>đặt ra</a:t>
            </a:r>
            <a:r>
              <a:rPr lang="en-US" smtClean="0">
                <a:latin typeface="+mn-lt"/>
                <a:ea typeface="Times New Roman" panose="02020603050405020304" pitchFamily="18" charset="0"/>
              </a:rPr>
              <a:t>.</a:t>
            </a:r>
            <a:endParaRPr lang="vi-VN">
              <a:effectLst/>
              <a:latin typeface="+mn-lt"/>
              <a:ea typeface="Times New Roman" panose="02020603050405020304" pitchFamily="18" charset="0"/>
            </a:endParaRPr>
          </a:p>
        </p:txBody>
      </p:sp>
      <p:sp>
        <p:nvSpPr>
          <p:cNvPr id="36" name="Google Shape;391;p41"/>
          <p:cNvSpPr/>
          <p:nvPr/>
        </p:nvSpPr>
        <p:spPr>
          <a:xfrm>
            <a:off x="163379" y="388642"/>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1" name="Google Shape;400;p41"/>
          <p:cNvCxnSpPr/>
          <p:nvPr/>
        </p:nvCxnSpPr>
        <p:spPr>
          <a:xfrm rot="10800000">
            <a:off x="710580" y="702686"/>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sp>
        <p:nvSpPr>
          <p:cNvPr id="43" name="Google Shape;435;p44"/>
          <p:cNvSpPr txBox="1">
            <a:spLocks/>
          </p:cNvSpPr>
          <p:nvPr/>
        </p:nvSpPr>
        <p:spPr>
          <a:xfrm>
            <a:off x="547159" y="365782"/>
            <a:ext cx="2249777" cy="202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Kết quả đạt được</a:t>
            </a:r>
            <a:endParaRPr lang="en-US" sz="1500">
              <a:solidFill>
                <a:schemeClr val="tx1"/>
              </a:solidFill>
              <a:latin typeface="+mn-lt"/>
            </a:endParaRPr>
          </a:p>
        </p:txBody>
      </p:sp>
      <p:pic>
        <p:nvPicPr>
          <p:cNvPr id="10" name="Picture 9"/>
          <p:cNvPicPr>
            <a:picLocks noChangeAspect="1"/>
          </p:cNvPicPr>
          <p:nvPr/>
        </p:nvPicPr>
        <p:blipFill>
          <a:blip r:embed="rId3"/>
          <a:stretch>
            <a:fillRect/>
          </a:stretch>
        </p:blipFill>
        <p:spPr>
          <a:xfrm>
            <a:off x="2488890" y="662660"/>
            <a:ext cx="3258005" cy="61991"/>
          </a:xfrm>
          <a:prstGeom prst="rect">
            <a:avLst/>
          </a:prstGeom>
        </p:spPr>
      </p:pic>
      <p:sp>
        <p:nvSpPr>
          <p:cNvPr id="66" name="TextBox 65">
            <a:extLst>
              <a:ext uri="{FF2B5EF4-FFF2-40B4-BE49-F238E27FC236}">
                <a16:creationId xmlns:a16="http://schemas.microsoft.com/office/drawing/2014/main" id="{4B39040C-2279-5210-9B52-61BE629BBCCE}"/>
              </a:ext>
            </a:extLst>
          </p:cNvPr>
          <p:cNvSpPr txBox="1"/>
          <p:nvPr/>
        </p:nvSpPr>
        <p:spPr>
          <a:xfrm>
            <a:off x="807720" y="2244878"/>
            <a:ext cx="7848600" cy="1643527"/>
          </a:xfrm>
          <a:prstGeom prst="rect">
            <a:avLst/>
          </a:prstGeom>
          <a:noFill/>
        </p:spPr>
        <p:txBody>
          <a:bodyPr wrap="square" rtlCol="0">
            <a:spAutoFit/>
          </a:bodyPr>
          <a:lstStyle/>
          <a:p>
            <a:pPr algn="just">
              <a:lnSpc>
                <a:spcPct val="120000"/>
              </a:lnSpc>
            </a:pPr>
            <a:r>
              <a:rPr lang="vi-VN" smtClean="0">
                <a:latin typeface="+mn-lt"/>
              </a:rPr>
              <a:t>- </a:t>
            </a:r>
            <a:r>
              <a:rPr lang="vi-VN">
                <a:latin typeface="+mn-lt"/>
              </a:rPr>
              <a:t>Website được trang bị đầy đủ các tính năng cần thiết cho một hệ thống bán hàng trực tuyến, đáp ứng nhu cầu quản lý và kinh doanh của người dùng</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smtClean="0">
                <a:latin typeface="+mn-lt"/>
              </a:rPr>
              <a:t>Sử </a:t>
            </a:r>
            <a:r>
              <a:rPr lang="vi-VN">
                <a:latin typeface="+mn-lt"/>
              </a:rPr>
              <a:t>dụng nhiều phương thức thanh toán trực tuyến, tích hợp chatbot hỗ trợ khách hàng, tăng trải nghiệm mua sắm trực tuyến</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a:latin typeface="+mn-lt"/>
              </a:rPr>
              <a:t>Giao diện thân thiện, dễ sử dụng, giúp khách hàng dễ dàng tìm kiếm và mua sản phẩm, đồng thời hỗ trợ người quản trị trong việc quản lý hoạt động kinh </a:t>
            </a:r>
            <a:r>
              <a:rPr lang="vi-VN" smtClean="0">
                <a:latin typeface="+mn-lt"/>
              </a:rPr>
              <a:t>doanh</a:t>
            </a:r>
            <a:r>
              <a:rPr lang="en-US" smtClean="0">
                <a:latin typeface="+mn-lt"/>
              </a:rPr>
              <a:t>.</a:t>
            </a:r>
            <a:endParaRPr lang="vi-VN">
              <a:effectLst/>
              <a:latin typeface="+mn-lt"/>
              <a:ea typeface="Times New Roman" panose="02020603050405020304" pitchFamily="18" charset="0"/>
            </a:endParaRPr>
          </a:p>
        </p:txBody>
      </p:sp>
      <p:sp>
        <p:nvSpPr>
          <p:cNvPr id="73" name="Google Shape;435;p44"/>
          <p:cNvSpPr txBox="1">
            <a:spLocks/>
          </p:cNvSpPr>
          <p:nvPr/>
        </p:nvSpPr>
        <p:spPr>
          <a:xfrm>
            <a:off x="547159" y="1894108"/>
            <a:ext cx="1441661" cy="2301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Ưu điểm</a:t>
            </a:r>
            <a:endParaRPr lang="en-US" sz="1500">
              <a:solidFill>
                <a:schemeClr val="tx1"/>
              </a:solidFill>
              <a:latin typeface="+mn-lt"/>
            </a:endParaRPr>
          </a:p>
        </p:txBody>
      </p:sp>
      <p:sp>
        <p:nvSpPr>
          <p:cNvPr id="75" name="TextBox 74">
            <a:extLst>
              <a:ext uri="{FF2B5EF4-FFF2-40B4-BE49-F238E27FC236}">
                <a16:creationId xmlns:a16="http://schemas.microsoft.com/office/drawing/2014/main" id="{4B39040C-2279-5210-9B52-61BE629BBCCE}"/>
              </a:ext>
            </a:extLst>
          </p:cNvPr>
          <p:cNvSpPr txBox="1"/>
          <p:nvPr/>
        </p:nvSpPr>
        <p:spPr>
          <a:xfrm>
            <a:off x="807720" y="4191384"/>
            <a:ext cx="7848600" cy="609398"/>
          </a:xfrm>
          <a:prstGeom prst="rect">
            <a:avLst/>
          </a:prstGeom>
          <a:noFill/>
        </p:spPr>
        <p:txBody>
          <a:bodyPr wrap="square" rtlCol="0">
            <a:spAutoFit/>
          </a:bodyPr>
          <a:lstStyle/>
          <a:p>
            <a:pPr algn="just">
              <a:lnSpc>
                <a:spcPct val="120000"/>
              </a:lnSpc>
            </a:pPr>
            <a:r>
              <a:rPr lang="en-US" smtClean="0">
                <a:latin typeface="+mn-lt"/>
              </a:rPr>
              <a:t>- </a:t>
            </a:r>
            <a:r>
              <a:rPr lang="vi-VN" smtClean="0">
                <a:latin typeface="+mn-lt"/>
              </a:rPr>
              <a:t>Website </a:t>
            </a:r>
            <a:r>
              <a:rPr lang="vi-VN">
                <a:latin typeface="+mn-lt"/>
              </a:rPr>
              <a:t>chưa có các tính năng </a:t>
            </a:r>
            <a:r>
              <a:rPr lang="vi-VN" smtClean="0">
                <a:latin typeface="+mn-lt"/>
              </a:rPr>
              <a:t>như </a:t>
            </a:r>
            <a:r>
              <a:rPr lang="vi-VN">
                <a:latin typeface="+mn-lt"/>
              </a:rPr>
              <a:t>chương trình khách hàng thân thiết, tích </a:t>
            </a:r>
            <a:r>
              <a:rPr lang="vi-VN" smtClean="0">
                <a:latin typeface="+mn-lt"/>
              </a:rPr>
              <a:t>điểm. </a:t>
            </a:r>
            <a:r>
              <a:rPr lang="en-US" smtClean="0">
                <a:latin typeface="+mn-lt"/>
              </a:rPr>
              <a:t>C</a:t>
            </a:r>
            <a:r>
              <a:rPr lang="vi-VN" smtClean="0">
                <a:latin typeface="+mn-lt"/>
              </a:rPr>
              <a:t>hưa </a:t>
            </a:r>
            <a:r>
              <a:rPr lang="vi-VN">
                <a:latin typeface="+mn-lt"/>
              </a:rPr>
              <a:t>có khả năng cá nhân hóa trải nghiệm mua sắm cho từng khách hàng dựa </a:t>
            </a:r>
            <a:r>
              <a:rPr lang="en-US" smtClean="0">
                <a:latin typeface="+mn-lt"/>
              </a:rPr>
              <a:t>trên </a:t>
            </a:r>
            <a:r>
              <a:rPr lang="vi-VN" smtClean="0">
                <a:latin typeface="+mn-lt"/>
              </a:rPr>
              <a:t>sở thích</a:t>
            </a:r>
            <a:r>
              <a:rPr lang="en-US" smtClean="0">
                <a:latin typeface="+mn-lt"/>
              </a:rPr>
              <a:t>.</a:t>
            </a:r>
          </a:p>
        </p:txBody>
      </p:sp>
      <p:sp>
        <p:nvSpPr>
          <p:cNvPr id="82" name="Google Shape;435;p44"/>
          <p:cNvSpPr txBox="1">
            <a:spLocks/>
          </p:cNvSpPr>
          <p:nvPr/>
        </p:nvSpPr>
        <p:spPr>
          <a:xfrm>
            <a:off x="547159" y="3825374"/>
            <a:ext cx="1822661" cy="24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Khuyết điểm</a:t>
            </a:r>
            <a:endParaRPr lang="en-US" sz="1500">
              <a:solidFill>
                <a:schemeClr val="tx1"/>
              </a:solidFill>
              <a:latin typeface="+mn-lt"/>
            </a:endParaRPr>
          </a:p>
        </p:txBody>
      </p:sp>
      <p:sp>
        <p:nvSpPr>
          <p:cNvPr id="84" name="Google Shape;391;p41"/>
          <p:cNvSpPr/>
          <p:nvPr/>
        </p:nvSpPr>
        <p:spPr>
          <a:xfrm>
            <a:off x="173638" y="186632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72" name="Google Shape;400;p41"/>
          <p:cNvCxnSpPr/>
          <p:nvPr/>
        </p:nvCxnSpPr>
        <p:spPr>
          <a:xfrm rot="10800000" flipV="1">
            <a:off x="710580" y="2220851"/>
            <a:ext cx="3678543" cy="1"/>
          </a:xfrm>
          <a:prstGeom prst="bentConnector3">
            <a:avLst>
              <a:gd name="adj1" fmla="val 74236"/>
            </a:avLst>
          </a:prstGeom>
          <a:noFill/>
          <a:ln w="9525" cap="flat" cmpd="sng">
            <a:solidFill>
              <a:srgbClr val="5C3DA4"/>
            </a:solidFill>
            <a:prstDash val="dash"/>
            <a:round/>
            <a:headEnd type="none" w="med" len="med"/>
            <a:tailEnd type="diamond" w="med" len="med"/>
          </a:ln>
        </p:spPr>
      </p:cxnSp>
      <p:sp>
        <p:nvSpPr>
          <p:cNvPr id="86" name="Google Shape;391;p41"/>
          <p:cNvSpPr/>
          <p:nvPr/>
        </p:nvSpPr>
        <p:spPr>
          <a:xfrm>
            <a:off x="163847" y="384823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81" name="Google Shape;400;p41"/>
          <p:cNvCxnSpPr/>
          <p:nvPr/>
        </p:nvCxnSpPr>
        <p:spPr>
          <a:xfrm rot="10800000">
            <a:off x="710580" y="4162278"/>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pic>
        <p:nvPicPr>
          <p:cNvPr id="83" name="Picture 82"/>
          <p:cNvPicPr>
            <a:picLocks noChangeAspect="1"/>
          </p:cNvPicPr>
          <p:nvPr/>
        </p:nvPicPr>
        <p:blipFill>
          <a:blip r:embed="rId3"/>
          <a:stretch>
            <a:fillRect/>
          </a:stretch>
        </p:blipFill>
        <p:spPr>
          <a:xfrm>
            <a:off x="2034540" y="4129872"/>
            <a:ext cx="3765695" cy="143140"/>
          </a:xfrm>
          <a:prstGeom prst="rect">
            <a:avLst/>
          </a:prstGeom>
        </p:spPr>
      </p:pic>
      <p:pic>
        <p:nvPicPr>
          <p:cNvPr id="74" name="Picture 73"/>
          <p:cNvPicPr>
            <a:picLocks noChangeAspect="1"/>
          </p:cNvPicPr>
          <p:nvPr/>
        </p:nvPicPr>
        <p:blipFill>
          <a:blip r:embed="rId3"/>
          <a:stretch>
            <a:fillRect/>
          </a:stretch>
        </p:blipFill>
        <p:spPr>
          <a:xfrm>
            <a:off x="1668780" y="2175745"/>
            <a:ext cx="4146695" cy="157623"/>
          </a:xfrm>
          <a:prstGeom prst="rect">
            <a:avLst/>
          </a:prstGeom>
        </p:spPr>
      </p:pic>
      <p:grpSp>
        <p:nvGrpSpPr>
          <p:cNvPr id="90" name="Google Shape;274;p33"/>
          <p:cNvGrpSpPr/>
          <p:nvPr/>
        </p:nvGrpSpPr>
        <p:grpSpPr>
          <a:xfrm>
            <a:off x="250707" y="3905815"/>
            <a:ext cx="363199" cy="335957"/>
            <a:chOff x="4126815" y="2760704"/>
            <a:chExt cx="380393" cy="363118"/>
          </a:xfrm>
        </p:grpSpPr>
        <p:sp>
          <p:nvSpPr>
            <p:cNvPr id="91"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95" name="Google Shape;701;p53"/>
          <p:cNvGrpSpPr/>
          <p:nvPr/>
        </p:nvGrpSpPr>
        <p:grpSpPr>
          <a:xfrm>
            <a:off x="224978" y="1913334"/>
            <a:ext cx="371050" cy="351794"/>
            <a:chOff x="3539102" y="2427549"/>
            <a:chExt cx="355099" cy="355481"/>
          </a:xfrm>
        </p:grpSpPr>
        <p:sp>
          <p:nvSpPr>
            <p:cNvPr id="96" name="Google Shape;702;p5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7" name="Google Shape;703;p5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1" name="Rectangle 30"/>
          <p:cNvSpPr/>
          <p:nvPr/>
        </p:nvSpPr>
        <p:spPr>
          <a:xfrm>
            <a:off x="8768508" y="4835723"/>
            <a:ext cx="383438" cy="307777"/>
          </a:xfrm>
          <a:prstGeom prst="rect">
            <a:avLst/>
          </a:prstGeom>
        </p:spPr>
        <p:txBody>
          <a:bodyPr wrap="none">
            <a:spAutoFit/>
          </a:bodyPr>
          <a:lstStyle/>
          <a:p>
            <a:r>
              <a:rPr lang="en" b="1" smtClean="0">
                <a:latin typeface="+mn-lt"/>
              </a:rPr>
              <a:t>15</a:t>
            </a:r>
            <a:endParaRPr lang="en-US" b="1">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fade">
                                      <p:cBhvr>
                                        <p:cTn id="44" dur="1000"/>
                                        <p:tgtEl>
                                          <p:spTgt spid="73"/>
                                        </p:tgtEl>
                                      </p:cBhvr>
                                    </p:animEffect>
                                    <p:anim calcmode="lin" valueType="num">
                                      <p:cBhvr>
                                        <p:cTn id="45" dur="1000" fill="hold"/>
                                        <p:tgtEl>
                                          <p:spTgt spid="73"/>
                                        </p:tgtEl>
                                        <p:attrNameLst>
                                          <p:attrName>ppt_x</p:attrName>
                                        </p:attrNameLst>
                                      </p:cBhvr>
                                      <p:tavLst>
                                        <p:tav tm="0">
                                          <p:val>
                                            <p:strVal val="#ppt_x"/>
                                          </p:val>
                                        </p:tav>
                                        <p:tav tm="100000">
                                          <p:val>
                                            <p:strVal val="#ppt_x"/>
                                          </p:val>
                                        </p:tav>
                                      </p:tavLst>
                                    </p:anim>
                                    <p:anim calcmode="lin" valueType="num">
                                      <p:cBhvr>
                                        <p:cTn id="46" dur="1000" fill="hold"/>
                                        <p:tgtEl>
                                          <p:spTgt spid="7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5"/>
                                        </p:tgtEl>
                                        <p:attrNameLst>
                                          <p:attrName>style.visibility</p:attrName>
                                        </p:attrNameLst>
                                      </p:cBhvr>
                                      <p:to>
                                        <p:strVal val="visible"/>
                                      </p:to>
                                    </p:set>
                                    <p:animEffect transition="in" filter="fade">
                                      <p:cBhvr>
                                        <p:cTn id="59" dur="1000"/>
                                        <p:tgtEl>
                                          <p:spTgt spid="95"/>
                                        </p:tgtEl>
                                      </p:cBhvr>
                                    </p:animEffect>
                                    <p:anim calcmode="lin" valueType="num">
                                      <p:cBhvr>
                                        <p:cTn id="60" dur="1000" fill="hold"/>
                                        <p:tgtEl>
                                          <p:spTgt spid="95"/>
                                        </p:tgtEl>
                                        <p:attrNameLst>
                                          <p:attrName>ppt_x</p:attrName>
                                        </p:attrNameLst>
                                      </p:cBhvr>
                                      <p:tavLst>
                                        <p:tav tm="0">
                                          <p:val>
                                            <p:strVal val="#ppt_x"/>
                                          </p:val>
                                        </p:tav>
                                        <p:tav tm="100000">
                                          <p:val>
                                            <p:strVal val="#ppt_x"/>
                                          </p:val>
                                        </p:tav>
                                      </p:tavLst>
                                    </p:anim>
                                    <p:anim calcmode="lin" valueType="num">
                                      <p:cBhvr>
                                        <p:cTn id="61" dur="1000" fill="hold"/>
                                        <p:tgtEl>
                                          <p:spTgt spid="9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1000"/>
                                        <p:tgtEl>
                                          <p:spTgt spid="66"/>
                                        </p:tgtEl>
                                      </p:cBhvr>
                                    </p:animEffect>
                                    <p:anim calcmode="lin" valueType="num">
                                      <p:cBhvr>
                                        <p:cTn id="65" dur="1000" fill="hold"/>
                                        <p:tgtEl>
                                          <p:spTgt spid="66"/>
                                        </p:tgtEl>
                                        <p:attrNameLst>
                                          <p:attrName>ppt_x</p:attrName>
                                        </p:attrNameLst>
                                      </p:cBhvr>
                                      <p:tavLst>
                                        <p:tav tm="0">
                                          <p:val>
                                            <p:strVal val="#ppt_x"/>
                                          </p:val>
                                        </p:tav>
                                        <p:tav tm="100000">
                                          <p:val>
                                            <p:strVal val="#ppt_x"/>
                                          </p:val>
                                        </p:tav>
                                      </p:tavLst>
                                    </p:anim>
                                    <p:anim calcmode="lin" valueType="num">
                                      <p:cBhvr>
                                        <p:cTn id="66"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fade">
                                      <p:cBhvr>
                                        <p:cTn id="71" dur="1000"/>
                                        <p:tgtEl>
                                          <p:spTgt spid="90"/>
                                        </p:tgtEl>
                                      </p:cBhvr>
                                    </p:animEffect>
                                    <p:anim calcmode="lin" valueType="num">
                                      <p:cBhvr>
                                        <p:cTn id="72" dur="1000" fill="hold"/>
                                        <p:tgtEl>
                                          <p:spTgt spid="90"/>
                                        </p:tgtEl>
                                        <p:attrNameLst>
                                          <p:attrName>ppt_x</p:attrName>
                                        </p:attrNameLst>
                                      </p:cBhvr>
                                      <p:tavLst>
                                        <p:tav tm="0">
                                          <p:val>
                                            <p:strVal val="#ppt_x"/>
                                          </p:val>
                                        </p:tav>
                                        <p:tav tm="100000">
                                          <p:val>
                                            <p:strVal val="#ppt_x"/>
                                          </p:val>
                                        </p:tav>
                                      </p:tavLst>
                                    </p:anim>
                                    <p:anim calcmode="lin" valueType="num">
                                      <p:cBhvr>
                                        <p:cTn id="73" dur="1000" fill="hold"/>
                                        <p:tgtEl>
                                          <p:spTgt spid="9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fade">
                                      <p:cBhvr>
                                        <p:cTn id="76" dur="1000"/>
                                        <p:tgtEl>
                                          <p:spTgt spid="86"/>
                                        </p:tgtEl>
                                      </p:cBhvr>
                                    </p:animEffect>
                                    <p:anim calcmode="lin" valueType="num">
                                      <p:cBhvr>
                                        <p:cTn id="77" dur="1000" fill="hold"/>
                                        <p:tgtEl>
                                          <p:spTgt spid="86"/>
                                        </p:tgtEl>
                                        <p:attrNameLst>
                                          <p:attrName>ppt_x</p:attrName>
                                        </p:attrNameLst>
                                      </p:cBhvr>
                                      <p:tavLst>
                                        <p:tav tm="0">
                                          <p:val>
                                            <p:strVal val="#ppt_x"/>
                                          </p:val>
                                        </p:tav>
                                        <p:tav tm="100000">
                                          <p:val>
                                            <p:strVal val="#ppt_x"/>
                                          </p:val>
                                        </p:tav>
                                      </p:tavLst>
                                    </p:anim>
                                    <p:anim calcmode="lin" valueType="num">
                                      <p:cBhvr>
                                        <p:cTn id="78" dur="1000" fill="hold"/>
                                        <p:tgtEl>
                                          <p:spTgt spid="86"/>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1000"/>
                                        <p:tgtEl>
                                          <p:spTgt spid="81"/>
                                        </p:tgtEl>
                                      </p:cBhvr>
                                    </p:animEffect>
                                    <p:anim calcmode="lin" valueType="num">
                                      <p:cBhvr>
                                        <p:cTn id="82" dur="1000" fill="hold"/>
                                        <p:tgtEl>
                                          <p:spTgt spid="81"/>
                                        </p:tgtEl>
                                        <p:attrNameLst>
                                          <p:attrName>ppt_x</p:attrName>
                                        </p:attrNameLst>
                                      </p:cBhvr>
                                      <p:tavLst>
                                        <p:tav tm="0">
                                          <p:val>
                                            <p:strVal val="#ppt_x"/>
                                          </p:val>
                                        </p:tav>
                                        <p:tav tm="100000">
                                          <p:val>
                                            <p:strVal val="#ppt_x"/>
                                          </p:val>
                                        </p:tav>
                                      </p:tavLst>
                                    </p:anim>
                                    <p:anim calcmode="lin" valueType="num">
                                      <p:cBhvr>
                                        <p:cTn id="83" dur="1000" fill="hold"/>
                                        <p:tgtEl>
                                          <p:spTgt spid="81"/>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82"/>
                                        </p:tgtEl>
                                        <p:attrNameLst>
                                          <p:attrName>style.visibility</p:attrName>
                                        </p:attrNameLst>
                                      </p:cBhvr>
                                      <p:to>
                                        <p:strVal val="visible"/>
                                      </p:to>
                                    </p:set>
                                    <p:animEffect transition="in" filter="fade">
                                      <p:cBhvr>
                                        <p:cTn id="86" dur="1000"/>
                                        <p:tgtEl>
                                          <p:spTgt spid="82"/>
                                        </p:tgtEl>
                                      </p:cBhvr>
                                    </p:animEffect>
                                    <p:anim calcmode="lin" valueType="num">
                                      <p:cBhvr>
                                        <p:cTn id="87" dur="1000" fill="hold"/>
                                        <p:tgtEl>
                                          <p:spTgt spid="82"/>
                                        </p:tgtEl>
                                        <p:attrNameLst>
                                          <p:attrName>ppt_x</p:attrName>
                                        </p:attrNameLst>
                                      </p:cBhvr>
                                      <p:tavLst>
                                        <p:tav tm="0">
                                          <p:val>
                                            <p:strVal val="#ppt_x"/>
                                          </p:val>
                                        </p:tav>
                                        <p:tav tm="100000">
                                          <p:val>
                                            <p:strVal val="#ppt_x"/>
                                          </p:val>
                                        </p:tav>
                                      </p:tavLst>
                                    </p:anim>
                                    <p:anim calcmode="lin" valueType="num">
                                      <p:cBhvr>
                                        <p:cTn id="88" dur="1000" fill="hold"/>
                                        <p:tgtEl>
                                          <p:spTgt spid="82"/>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1000"/>
                                        <p:tgtEl>
                                          <p:spTgt spid="83"/>
                                        </p:tgtEl>
                                      </p:cBhvr>
                                    </p:animEffect>
                                    <p:anim calcmode="lin" valueType="num">
                                      <p:cBhvr>
                                        <p:cTn id="92" dur="1000" fill="hold"/>
                                        <p:tgtEl>
                                          <p:spTgt spid="83"/>
                                        </p:tgtEl>
                                        <p:attrNameLst>
                                          <p:attrName>ppt_x</p:attrName>
                                        </p:attrNameLst>
                                      </p:cBhvr>
                                      <p:tavLst>
                                        <p:tav tm="0">
                                          <p:val>
                                            <p:strVal val="#ppt_x"/>
                                          </p:val>
                                        </p:tav>
                                        <p:tav tm="100000">
                                          <p:val>
                                            <p:strVal val="#ppt_x"/>
                                          </p:val>
                                        </p:tav>
                                      </p:tavLst>
                                    </p:anim>
                                    <p:anim calcmode="lin" valueType="num">
                                      <p:cBhvr>
                                        <p:cTn id="93" dur="1000" fill="hold"/>
                                        <p:tgtEl>
                                          <p:spTgt spid="8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1000"/>
                                        <p:tgtEl>
                                          <p:spTgt spid="75"/>
                                        </p:tgtEl>
                                      </p:cBhvr>
                                    </p:animEffect>
                                    <p:anim calcmode="lin" valueType="num">
                                      <p:cBhvr>
                                        <p:cTn id="97" dur="1000" fill="hold"/>
                                        <p:tgtEl>
                                          <p:spTgt spid="75"/>
                                        </p:tgtEl>
                                        <p:attrNameLst>
                                          <p:attrName>ppt_x</p:attrName>
                                        </p:attrNameLst>
                                      </p:cBhvr>
                                      <p:tavLst>
                                        <p:tav tm="0">
                                          <p:val>
                                            <p:strVal val="#ppt_x"/>
                                          </p:val>
                                        </p:tav>
                                        <p:tav tm="100000">
                                          <p:val>
                                            <p:strVal val="#ppt_x"/>
                                          </p:val>
                                        </p:tav>
                                      </p:tavLst>
                                    </p:anim>
                                    <p:anim calcmode="lin" valueType="num">
                                      <p:cBhvr>
                                        <p:cTn id="98"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animBg="1"/>
      <p:bldP spid="43" grpId="0"/>
      <p:bldP spid="66" grpId="0"/>
      <p:bldP spid="73" grpId="0"/>
      <p:bldP spid="75" grpId="0"/>
      <p:bldP spid="82" grpId="0"/>
      <p:bldP spid="84" grpId="0" animBg="1"/>
      <p:bldP spid="8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grpSp>
        <p:nvGrpSpPr>
          <p:cNvPr id="42" name="Google Shape;417;p42"/>
          <p:cNvGrpSpPr/>
          <p:nvPr/>
        </p:nvGrpSpPr>
        <p:grpSpPr>
          <a:xfrm>
            <a:off x="274932" y="3148080"/>
            <a:ext cx="2110127" cy="1612110"/>
            <a:chOff x="3539102" y="2427549"/>
            <a:chExt cx="355099" cy="355481"/>
          </a:xfrm>
        </p:grpSpPr>
        <p:sp>
          <p:nvSpPr>
            <p:cNvPr id="44" name="Google Shape;418;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44"/>
          <p:cNvSpPr txBox="1">
            <a:spLocks noGrp="1"/>
          </p:cNvSpPr>
          <p:nvPr>
            <p:ph type="title"/>
          </p:nvPr>
        </p:nvSpPr>
        <p:spPr>
          <a:xfrm>
            <a:off x="46308" y="-68580"/>
            <a:ext cx="250639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Hướng phát triển</a:t>
            </a:r>
            <a:endParaRPr sz="2000">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226;p23"/>
          <p:cNvSpPr txBox="1">
            <a:spLocks/>
          </p:cNvSpPr>
          <p:nvPr/>
        </p:nvSpPr>
        <p:spPr>
          <a:xfrm>
            <a:off x="46308" y="521997"/>
            <a:ext cx="117690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01</a:t>
            </a:r>
            <a:endParaRPr lang="es" sz="2400" b="1">
              <a:solidFill>
                <a:schemeClr val="accent1"/>
              </a:solidFill>
            </a:endParaRPr>
          </a:p>
        </p:txBody>
      </p:sp>
      <p:sp>
        <p:nvSpPr>
          <p:cNvPr id="32" name="Google Shape;228;p23"/>
          <p:cNvSpPr txBox="1">
            <a:spLocks/>
          </p:cNvSpPr>
          <p:nvPr/>
        </p:nvSpPr>
        <p:spPr>
          <a:xfrm>
            <a:off x="46308" y="1435376"/>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02</a:t>
            </a:r>
            <a:endParaRPr lang="es" sz="2400" b="1">
              <a:solidFill>
                <a:schemeClr val="accent1"/>
              </a:solidFill>
            </a:endParaRPr>
          </a:p>
        </p:txBody>
      </p:sp>
      <p:sp>
        <p:nvSpPr>
          <p:cNvPr id="34" name="Rectangle 33"/>
          <p:cNvSpPr/>
          <p:nvPr/>
        </p:nvSpPr>
        <p:spPr>
          <a:xfrm>
            <a:off x="536067" y="554643"/>
            <a:ext cx="8541026" cy="670953"/>
          </a:xfrm>
          <a:prstGeom prst="rect">
            <a:avLst/>
          </a:prstGeom>
        </p:spPr>
        <p:txBody>
          <a:bodyPr wrap="square">
            <a:spAutoFit/>
          </a:bodyPr>
          <a:lstStyle/>
          <a:p>
            <a:pPr algn="just">
              <a:lnSpc>
                <a:spcPct val="120000"/>
              </a:lnSpc>
            </a:pPr>
            <a:r>
              <a:rPr lang="vi-VN" sz="1600" smtClean="0">
                <a:latin typeface="+mn-lt"/>
                <a:ea typeface="Times New Roman" panose="02020603050405020304" pitchFamily="18" charset="0"/>
              </a:rPr>
              <a:t>Cải </a:t>
            </a:r>
            <a:r>
              <a:rPr lang="vi-VN" sz="1600">
                <a:latin typeface="+mn-lt"/>
                <a:ea typeface="Times New Roman" panose="02020603050405020304" pitchFamily="18" charset="0"/>
              </a:rPr>
              <a:t>thiện hơn nữa vấn đề bảo mật thông tin, xác thực người dùng để tránh các mối đe doạ từ bên ngoài.</a:t>
            </a:r>
          </a:p>
        </p:txBody>
      </p:sp>
      <p:sp>
        <p:nvSpPr>
          <p:cNvPr id="35" name="Rectangle 34"/>
          <p:cNvSpPr/>
          <p:nvPr/>
        </p:nvSpPr>
        <p:spPr>
          <a:xfrm>
            <a:off x="536067" y="1499629"/>
            <a:ext cx="8541026" cy="584775"/>
          </a:xfrm>
          <a:prstGeom prst="rect">
            <a:avLst/>
          </a:prstGeom>
        </p:spPr>
        <p:txBody>
          <a:bodyPr wrap="square">
            <a:spAutoFit/>
          </a:bodyPr>
          <a:lstStyle/>
          <a:p>
            <a:pPr lvl="0" algn="just"/>
            <a:r>
              <a:rPr lang="vi-VN" sz="1600">
                <a:latin typeface="+mn-lt"/>
                <a:ea typeface="Fira Sans"/>
                <a:cs typeface="Fira Sans"/>
                <a:sym typeface="Fira Sans"/>
              </a:rPr>
              <a:t>Phát triển thêm ứng dụng di động </a:t>
            </a:r>
            <a:r>
              <a:rPr lang="en-US" sz="1600" smtClean="0">
                <a:latin typeface="+mn-lt"/>
                <a:ea typeface="Fira Sans"/>
                <a:cs typeface="Fira Sans"/>
                <a:sym typeface="Fira Sans"/>
              </a:rPr>
              <a:t>giúp</a:t>
            </a:r>
            <a:r>
              <a:rPr lang="vi-VN" sz="1600" smtClean="0">
                <a:latin typeface="+mn-lt"/>
                <a:ea typeface="Fira Sans"/>
                <a:cs typeface="Fira Sans"/>
                <a:sym typeface="Fira Sans"/>
              </a:rPr>
              <a:t> </a:t>
            </a:r>
            <a:r>
              <a:rPr lang="en-US" sz="1600" smtClean="0">
                <a:latin typeface="+mn-lt"/>
                <a:ea typeface="Fira Sans"/>
                <a:cs typeface="Fira Sans"/>
                <a:sym typeface="Fira Sans"/>
              </a:rPr>
              <a:t>khách hàng</a:t>
            </a:r>
            <a:r>
              <a:rPr lang="vi-VN" sz="1600" smtClean="0">
                <a:latin typeface="+mn-lt"/>
                <a:ea typeface="Fira Sans"/>
                <a:cs typeface="Fira Sans"/>
                <a:sym typeface="Fira Sans"/>
              </a:rPr>
              <a:t> </a:t>
            </a:r>
            <a:r>
              <a:rPr lang="vi-VN" sz="1600">
                <a:latin typeface="+mn-lt"/>
                <a:ea typeface="Fira Sans"/>
                <a:cs typeface="Fira Sans"/>
                <a:sym typeface="Fira Sans"/>
              </a:rPr>
              <a:t>truy cập và sử dụng dễ dàng hơn từ mọi thiết bị di động.</a:t>
            </a:r>
            <a:endParaRPr lang="vi-VN" sz="1600" dirty="0">
              <a:latin typeface="+mn-lt"/>
              <a:ea typeface="Fira Sans"/>
              <a:cs typeface="Fira Sans"/>
              <a:sym typeface="Fira Sans"/>
            </a:endParaRPr>
          </a:p>
        </p:txBody>
      </p:sp>
      <p:sp>
        <p:nvSpPr>
          <p:cNvPr id="15" name="Rectangle 14"/>
          <p:cNvSpPr/>
          <p:nvPr/>
        </p:nvSpPr>
        <p:spPr>
          <a:xfrm>
            <a:off x="8768508" y="4835723"/>
            <a:ext cx="383438" cy="307777"/>
          </a:xfrm>
          <a:prstGeom prst="rect">
            <a:avLst/>
          </a:prstGeom>
        </p:spPr>
        <p:txBody>
          <a:bodyPr wrap="none">
            <a:spAutoFit/>
          </a:bodyPr>
          <a:lstStyle/>
          <a:p>
            <a:r>
              <a:rPr lang="en" b="1" smtClean="0"/>
              <a:t>16</a:t>
            </a:r>
            <a:endParaRPr lang="en-US" b="1"/>
          </a:p>
        </p:txBody>
      </p:sp>
      <p:sp>
        <p:nvSpPr>
          <p:cNvPr id="16" name="Google Shape;228;p23"/>
          <p:cNvSpPr txBox="1">
            <a:spLocks/>
          </p:cNvSpPr>
          <p:nvPr/>
        </p:nvSpPr>
        <p:spPr>
          <a:xfrm>
            <a:off x="46308" y="2357940"/>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03</a:t>
            </a:r>
            <a:endParaRPr lang="es" sz="2400" b="1">
              <a:solidFill>
                <a:schemeClr val="accent1"/>
              </a:solidFill>
            </a:endParaRPr>
          </a:p>
        </p:txBody>
      </p:sp>
      <p:sp>
        <p:nvSpPr>
          <p:cNvPr id="17" name="Rectangle 16"/>
          <p:cNvSpPr/>
          <p:nvPr/>
        </p:nvSpPr>
        <p:spPr>
          <a:xfrm>
            <a:off x="536067" y="2399333"/>
            <a:ext cx="8541026" cy="584775"/>
          </a:xfrm>
          <a:prstGeom prst="rect">
            <a:avLst/>
          </a:prstGeom>
        </p:spPr>
        <p:txBody>
          <a:bodyPr wrap="square">
            <a:spAutoFit/>
          </a:bodyPr>
          <a:lstStyle/>
          <a:p>
            <a:pPr lvl="0" algn="just"/>
            <a:r>
              <a:rPr lang="en-US" sz="1600" smtClean="0">
                <a:latin typeface="+mn-lt"/>
                <a:ea typeface="Fira Sans"/>
                <a:cs typeface="Fira Sans"/>
                <a:sym typeface="Fira Sans"/>
              </a:rPr>
              <a:t>Tăng cường hệ thống gợi ý sản phẩm, </a:t>
            </a:r>
            <a:r>
              <a:rPr lang="en-US" sz="1600" smtClean="0">
                <a:latin typeface="+mn-lt"/>
                <a:ea typeface="Fira Sans"/>
              </a:rPr>
              <a:t>s</a:t>
            </a:r>
            <a:r>
              <a:rPr lang="vi-VN" sz="1600" smtClean="0">
                <a:latin typeface="+mn-lt"/>
              </a:rPr>
              <a:t>ử </a:t>
            </a:r>
            <a:r>
              <a:rPr lang="vi-VN" sz="1600">
                <a:latin typeface="+mn-lt"/>
              </a:rPr>
              <a:t>dụng công nghệ AI để phân tích hành vi mua sắm của người dùng và gợi ý các sản phẩm phù hợp.</a:t>
            </a:r>
            <a:endParaRPr lang="vi-VN" sz="1600" dirty="0">
              <a:latin typeface="+mn-lt"/>
              <a:ea typeface="Fira Sans"/>
              <a:cs typeface="Fira Sans"/>
              <a:sym typeface="Fira Sans"/>
            </a:endParaRPr>
          </a:p>
        </p:txBody>
      </p:sp>
    </p:spTree>
    <p:extLst>
      <p:ext uri="{BB962C8B-B14F-4D97-AF65-F5344CB8AC3E}">
        <p14:creationId xmlns:p14="http://schemas.microsoft.com/office/powerpoint/2010/main" val="186760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16"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18" name="Google Shape;571;p48"/>
          <p:cNvSpPr/>
          <p:nvPr/>
        </p:nvSpPr>
        <p:spPr>
          <a:xfrm>
            <a:off x="3511989" y="3263655"/>
            <a:ext cx="2135262"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4;p13">
            <a:extLst>
              <a:ext uri="{FF2B5EF4-FFF2-40B4-BE49-F238E27FC236}">
                <a16:creationId xmlns:a16="http://schemas.microsoft.com/office/drawing/2014/main" id="{6988553B-E4EA-B0B6-76CD-CF5500A46F2D}"/>
              </a:ext>
            </a:extLst>
          </p:cNvPr>
          <p:cNvSpPr txBox="1"/>
          <p:nvPr/>
        </p:nvSpPr>
        <p:spPr>
          <a:xfrm>
            <a:off x="467006" y="1013670"/>
            <a:ext cx="8225228" cy="2369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CẢM 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THẦY CÔ VÀ CÁC BẠN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ĐÃ LẮNG NGHE </a:t>
            </a:r>
          </a:p>
        </p:txBody>
      </p:sp>
      <p:sp>
        <p:nvSpPr>
          <p:cNvPr id="17" name="Google Shape;604;p39"/>
          <p:cNvSpPr txBox="1">
            <a:spLocks noGrp="1"/>
          </p:cNvSpPr>
          <p:nvPr>
            <p:ph type="subTitle" idx="1"/>
          </p:nvPr>
        </p:nvSpPr>
        <p:spPr>
          <a:xfrm>
            <a:off x="3589019" y="3263655"/>
            <a:ext cx="1988821"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tx2"/>
                </a:solidFill>
              </a:rPr>
              <a:t>Demo now</a:t>
            </a:r>
            <a:endParaRPr>
              <a:solidFill>
                <a:schemeClr val="tx2"/>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102" y="3446535"/>
            <a:ext cx="957825" cy="957825"/>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17</a:t>
            </a:r>
            <a:endParaRPr lang="en-US" b="1"/>
          </a:p>
        </p:txBody>
      </p:sp>
    </p:spTree>
    <p:extLst>
      <p:ext uri="{BB962C8B-B14F-4D97-AF65-F5344CB8AC3E}">
        <p14:creationId xmlns:p14="http://schemas.microsoft.com/office/powerpoint/2010/main" val="34471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animEffect transition="in" filter="barn(inVertical)">
                                      <p:cBhvr>
                                        <p:cTn id="17" dur="500"/>
                                        <p:tgtEl>
                                          <p:spTgt spid="1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5"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7" name="Google Shape;1639;p20"/>
          <p:cNvSpPr/>
          <p:nvPr/>
        </p:nvSpPr>
        <p:spPr>
          <a:xfrm>
            <a:off x="887900"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 name="Google Shape;1640;p20"/>
          <p:cNvSpPr/>
          <p:nvPr/>
        </p:nvSpPr>
        <p:spPr>
          <a:xfrm>
            <a:off x="2837949" y="3060462"/>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 name="Google Shape;1641;p20"/>
          <p:cNvSpPr/>
          <p:nvPr/>
        </p:nvSpPr>
        <p:spPr>
          <a:xfrm>
            <a:off x="4787107" y="3060462"/>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0" name="Google Shape;1642;p20"/>
          <p:cNvSpPr/>
          <p:nvPr/>
        </p:nvSpPr>
        <p:spPr>
          <a:xfrm>
            <a:off x="6737184"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11" name="Google Shape;1643;p20"/>
          <p:cNvGrpSpPr/>
          <p:nvPr/>
        </p:nvGrpSpPr>
        <p:grpSpPr>
          <a:xfrm>
            <a:off x="7002705" y="1747507"/>
            <a:ext cx="987877" cy="1111795"/>
            <a:chOff x="7228274" y="1201022"/>
            <a:chExt cx="1260851" cy="1419011"/>
          </a:xfrm>
        </p:grpSpPr>
        <p:sp>
          <p:nvSpPr>
            <p:cNvPr id="12" name="Google Shape;1644;p20"/>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 name="Google Shape;1645;p20"/>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4" name="Google Shape;1646;p20"/>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5" name="Google Shape;1647;p20"/>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4</a:t>
              </a:r>
              <a:endParaRPr sz="2800" dirty="0">
                <a:solidFill>
                  <a:schemeClr val="accent1">
                    <a:lumMod val="50000"/>
                  </a:schemeClr>
                </a:solidFill>
                <a:latin typeface="+mn-lt"/>
              </a:endParaRPr>
            </a:p>
          </p:txBody>
        </p:sp>
      </p:grpSp>
      <p:grpSp>
        <p:nvGrpSpPr>
          <p:cNvPr id="16" name="Google Shape;1650;p20"/>
          <p:cNvGrpSpPr/>
          <p:nvPr/>
        </p:nvGrpSpPr>
        <p:grpSpPr>
          <a:xfrm>
            <a:off x="1133140" y="1747507"/>
            <a:ext cx="1028436" cy="1111794"/>
            <a:chOff x="643984" y="1201022"/>
            <a:chExt cx="1312621" cy="1419010"/>
          </a:xfrm>
        </p:grpSpPr>
        <p:sp>
          <p:nvSpPr>
            <p:cNvPr id="17" name="Google Shape;1651;p20"/>
            <p:cNvSpPr/>
            <p:nvPr/>
          </p:nvSpPr>
          <p:spPr>
            <a:xfrm>
              <a:off x="1135323" y="2249444"/>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8" name="Google Shape;1652;p20"/>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9" name="Google Shape;1653;p20"/>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0" name="Google Shape;1654;p20"/>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cs typeface="Arial" panose="020B0604020202020204" pitchFamily="34" charset="0"/>
                </a:rPr>
                <a:t>1</a:t>
              </a:r>
              <a:endParaRPr sz="2800" dirty="0">
                <a:solidFill>
                  <a:schemeClr val="accent1">
                    <a:lumMod val="50000"/>
                  </a:schemeClr>
                </a:solidFill>
                <a:latin typeface="+mn-lt"/>
                <a:cs typeface="Arial" panose="020B0604020202020204" pitchFamily="34" charset="0"/>
              </a:endParaRPr>
            </a:p>
          </p:txBody>
        </p:sp>
      </p:grpSp>
      <p:grpSp>
        <p:nvGrpSpPr>
          <p:cNvPr id="21" name="Google Shape;1657;p20"/>
          <p:cNvGrpSpPr/>
          <p:nvPr/>
        </p:nvGrpSpPr>
        <p:grpSpPr>
          <a:xfrm>
            <a:off x="5049465" y="1747507"/>
            <a:ext cx="994257" cy="1111795"/>
            <a:chOff x="5044655" y="1201022"/>
            <a:chExt cx="1268994" cy="1419011"/>
          </a:xfrm>
        </p:grpSpPr>
        <p:sp>
          <p:nvSpPr>
            <p:cNvPr id="22" name="Google Shape;1658;p20"/>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 name="Google Shape;1659;p20"/>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4" name="Google Shape;1660;p20"/>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5" name="Google Shape;1661;p20"/>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3</a:t>
              </a:r>
              <a:endParaRPr dirty="0">
                <a:solidFill>
                  <a:schemeClr val="accent1">
                    <a:lumMod val="50000"/>
                  </a:schemeClr>
                </a:solidFill>
                <a:latin typeface="+mn-lt"/>
              </a:endParaRPr>
            </a:p>
          </p:txBody>
        </p:sp>
      </p:grpSp>
      <p:grpSp>
        <p:nvGrpSpPr>
          <p:cNvPr id="26" name="Google Shape;1669;p20"/>
          <p:cNvGrpSpPr/>
          <p:nvPr/>
        </p:nvGrpSpPr>
        <p:grpSpPr>
          <a:xfrm>
            <a:off x="3111582" y="1747507"/>
            <a:ext cx="987877" cy="1111795"/>
            <a:chOff x="2870204" y="1201022"/>
            <a:chExt cx="1260851" cy="1419011"/>
          </a:xfrm>
        </p:grpSpPr>
        <p:sp>
          <p:nvSpPr>
            <p:cNvPr id="27" name="Google Shape;1670;p20"/>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8" name="Google Shape;1671;p20"/>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9" name="Google Shape;1672;p20"/>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0" name="Google Shape;1673;p20"/>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2</a:t>
              </a:r>
              <a:endParaRPr sz="2800" dirty="0">
                <a:solidFill>
                  <a:schemeClr val="accent1">
                    <a:lumMod val="50000"/>
                  </a:schemeClr>
                </a:solidFill>
                <a:latin typeface="+mn-lt"/>
              </a:endParaRPr>
            </a:p>
          </p:txBody>
        </p:sp>
      </p:grpSp>
      <p:sp>
        <p:nvSpPr>
          <p:cNvPr id="31" name="Google Shape;1678;p20"/>
          <p:cNvSpPr txBox="1"/>
          <p:nvPr/>
        </p:nvSpPr>
        <p:spPr>
          <a:xfrm>
            <a:off x="887899" y="3489959"/>
            <a:ext cx="1518512" cy="59301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TỔNG QUAN</a:t>
            </a:r>
            <a:endParaRPr sz="1500" b="1" dirty="0">
              <a:solidFill>
                <a:schemeClr val="accent1">
                  <a:lumMod val="50000"/>
                </a:schemeClr>
              </a:solidFill>
              <a:latin typeface="+mn-lt"/>
              <a:ea typeface="Fira Sans Medium"/>
              <a:cs typeface="Fira Sans Medium"/>
              <a:sym typeface="Fira Sans Medium"/>
            </a:endParaRPr>
          </a:p>
        </p:txBody>
      </p:sp>
      <p:sp>
        <p:nvSpPr>
          <p:cNvPr id="32" name="Google Shape;1680;p20"/>
          <p:cNvSpPr txBox="1"/>
          <p:nvPr/>
        </p:nvSpPr>
        <p:spPr>
          <a:xfrm>
            <a:off x="2837516" y="3352800"/>
            <a:ext cx="1518486"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accent1">
                    <a:lumMod val="50000"/>
                  </a:schemeClr>
                </a:solidFill>
                <a:latin typeface="+mn-lt"/>
                <a:ea typeface="Fira Sans Medium"/>
                <a:cs typeface="Fira Sans Medium"/>
                <a:sym typeface="Fira Sans Medium"/>
              </a:rPr>
              <a:t>HIỆN THỰC HÓA NGHIÊN CỨU</a:t>
            </a:r>
            <a:endParaRPr sz="1500" b="1" dirty="0">
              <a:solidFill>
                <a:schemeClr val="accent1">
                  <a:lumMod val="50000"/>
                </a:schemeClr>
              </a:solidFill>
              <a:latin typeface="+mn-lt"/>
              <a:ea typeface="Fira Sans Medium"/>
              <a:cs typeface="Fira Sans Medium"/>
              <a:sym typeface="Fira Sans Medium"/>
            </a:endParaRPr>
          </a:p>
        </p:txBody>
      </p:sp>
      <p:sp>
        <p:nvSpPr>
          <p:cNvPr id="33" name="Google Shape;1682;p20"/>
          <p:cNvSpPr txBox="1"/>
          <p:nvPr/>
        </p:nvSpPr>
        <p:spPr>
          <a:xfrm>
            <a:off x="4787345"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b="1" smtClean="0">
                <a:solidFill>
                  <a:schemeClr val="accent1">
                    <a:lumMod val="50000"/>
                  </a:schemeClr>
                </a:solidFill>
                <a:latin typeface="+mn-lt"/>
                <a:ea typeface="Fira Sans Medium"/>
                <a:cs typeface="Fira Sans Medium"/>
                <a:sym typeface="Fira Sans Medium"/>
              </a:rPr>
              <a:t>KẾT QUẢ NGHIÊN CỨU</a:t>
            </a:r>
            <a:endParaRPr sz="1500" b="1" dirty="0">
              <a:solidFill>
                <a:schemeClr val="accent1">
                  <a:lumMod val="50000"/>
                </a:schemeClr>
              </a:solidFill>
              <a:latin typeface="+mn-lt"/>
              <a:ea typeface="Fira Sans Medium"/>
              <a:cs typeface="Fira Sans Medium"/>
              <a:sym typeface="Fira Sans Medium"/>
            </a:endParaRPr>
          </a:p>
        </p:txBody>
      </p:sp>
      <p:sp>
        <p:nvSpPr>
          <p:cNvPr id="34" name="Google Shape;1684;p20"/>
          <p:cNvSpPr txBox="1"/>
          <p:nvPr/>
        </p:nvSpPr>
        <p:spPr>
          <a:xfrm>
            <a:off x="6736701"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KẾT LUẬN VÀ HƯỚNG PHÁT TRIỂN</a:t>
            </a:r>
            <a:endParaRPr sz="1500" b="1" dirty="0">
              <a:solidFill>
                <a:schemeClr val="accent1">
                  <a:lumMod val="50000"/>
                </a:schemeClr>
              </a:solidFill>
              <a:latin typeface="+mn-lt"/>
              <a:ea typeface="Fira Sans Medium"/>
              <a:cs typeface="Fira Sans Medium"/>
              <a:sym typeface="Fira Sans Medium"/>
            </a:endParaRPr>
          </a:p>
        </p:txBody>
      </p:sp>
      <p:sp>
        <p:nvSpPr>
          <p:cNvPr id="35" name="Google Shape;1686;p20"/>
          <p:cNvSpPr txBox="1"/>
          <p:nvPr/>
        </p:nvSpPr>
        <p:spPr>
          <a:xfrm>
            <a:off x="717400" y="66423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accent1">
                    <a:lumMod val="75000"/>
                  </a:schemeClr>
                </a:solidFill>
                <a:latin typeface="+mn-lt"/>
                <a:ea typeface="Fira Sans Medium"/>
                <a:cs typeface="Fira Sans Medium"/>
                <a:sym typeface="Fira Sans Medium"/>
              </a:rPr>
              <a:t>NỘI DUNG</a:t>
            </a:r>
            <a:endParaRPr sz="2800" b="1" dirty="0">
              <a:solidFill>
                <a:schemeClr val="accent1">
                  <a:lumMod val="75000"/>
                </a:schemeClr>
              </a:solidFill>
              <a:latin typeface="+mn-lt"/>
              <a:ea typeface="Fira Sans Medium"/>
              <a:cs typeface="Fira Sans Medium"/>
              <a:sym typeface="Fira Sans Medium"/>
            </a:endParaRPr>
          </a:p>
        </p:txBody>
      </p:sp>
      <p:sp>
        <p:nvSpPr>
          <p:cNvPr id="37" name="Google Shape;1639;p20">
            <a:extLst>
              <a:ext uri="{FF2B5EF4-FFF2-40B4-BE49-F238E27FC236}">
                <a16:creationId xmlns:a16="http://schemas.microsoft.com/office/drawing/2014/main" id="{D05C3915-CEEA-EBC6-F377-065FDD40ED09}"/>
              </a:ext>
            </a:extLst>
          </p:cNvPr>
          <p:cNvSpPr/>
          <p:nvPr/>
        </p:nvSpPr>
        <p:spPr>
          <a:xfrm>
            <a:off x="717400" y="1579912"/>
            <a:ext cx="7723500" cy="3092450"/>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chemeClr val="tx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6372"/>
              </a:solidFill>
              <a:latin typeface="+mn-lt"/>
            </a:endParaRPr>
          </a:p>
        </p:txBody>
      </p:sp>
      <p:sp>
        <p:nvSpPr>
          <p:cNvPr id="40" name="Rectangle 39"/>
          <p:cNvSpPr/>
          <p:nvPr/>
        </p:nvSpPr>
        <p:spPr>
          <a:xfrm>
            <a:off x="8859948" y="4835723"/>
            <a:ext cx="284052" cy="307777"/>
          </a:xfrm>
          <a:prstGeom prst="rect">
            <a:avLst/>
          </a:prstGeom>
        </p:spPr>
        <p:txBody>
          <a:bodyPr wrap="none">
            <a:spAutoFit/>
          </a:bodyPr>
          <a:lstStyle/>
          <a:p>
            <a:r>
              <a:rPr lang="en" b="1" smtClean="0">
                <a:latin typeface="+mn-lt"/>
              </a:rPr>
              <a:t>2</a:t>
            </a:r>
            <a:endParaRPr lang="en-US" b="1">
              <a:latin typeface="+mn-lt"/>
            </a:endParaRPr>
          </a:p>
        </p:txBody>
      </p:sp>
    </p:spTree>
    <p:extLst>
      <p:ext uri="{BB962C8B-B14F-4D97-AF65-F5344CB8AC3E}">
        <p14:creationId xmlns:p14="http://schemas.microsoft.com/office/powerpoint/2010/main" val="2309733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par>
                                <p:cTn id="33" presetID="2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31" grpId="0"/>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1. Tổng quan</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t>3</a:t>
            </a:r>
            <a:endParaRPr lang="en-US" b="1"/>
          </a:p>
        </p:txBody>
      </p:sp>
    </p:spTree>
    <p:extLst>
      <p:ext uri="{BB962C8B-B14F-4D97-AF65-F5344CB8AC3E}">
        <p14:creationId xmlns:p14="http://schemas.microsoft.com/office/powerpoint/2010/main" val="11612131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0" name="Google Shape;210;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rgbClr val="FFFFFF"/>
              </a:gs>
              <a:gs pos="100000">
                <a:srgbClr val="ECECEC"/>
              </a:gs>
            </a:gsLst>
            <a:lin ang="2698631" scaled="0"/>
          </a:gradFill>
          <a:ln>
            <a:noFill/>
          </a:ln>
          <a:effectLst>
            <a:outerShdw blurRad="85725" dist="95250" dir="2820000"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3547552" y="1230733"/>
            <a:ext cx="1660562" cy="2950269"/>
          </a:xfrm>
          <a:custGeom>
            <a:avLst/>
            <a:gdLst/>
            <a:ahLst/>
            <a:cxnLst/>
            <a:rect l="l" t="t" r="r" b="b"/>
            <a:pathLst>
              <a:path w="62069" h="110276" fill="none" extrusionOk="0">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w="2275" cap="flat" cmpd="sng">
            <a:solidFill>
              <a:srgbClr val="FFFFFF"/>
            </a:solidFill>
            <a:prstDash val="solid"/>
            <a:miter lim="30395"/>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3622356" y="1302299"/>
            <a:ext cx="1510929" cy="2797374"/>
          </a:xfrm>
          <a:custGeom>
            <a:avLst/>
            <a:gdLst/>
            <a:ahLst/>
            <a:cxnLst/>
            <a:rect l="l" t="t" r="r" b="b"/>
            <a:pathLst>
              <a:path w="56476" h="104561" fill="none" extrusionOk="0">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w="9525" cap="rnd"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3786624" y="1497468"/>
            <a:ext cx="88661" cy="82962"/>
          </a:xfrm>
          <a:custGeom>
            <a:avLst/>
            <a:gdLst/>
            <a:ahLst/>
            <a:cxnLst/>
            <a:rect l="l" t="t" r="r" b="b"/>
            <a:pathLst>
              <a:path w="3314" h="3101" fill="none" extrusionOk="0">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30527" y="1471436"/>
            <a:ext cx="27" cy="53695"/>
          </a:xfrm>
          <a:custGeom>
            <a:avLst/>
            <a:gdLst/>
            <a:ahLst/>
            <a:cxnLst/>
            <a:rect l="l" t="t" r="r" b="b"/>
            <a:pathLst>
              <a:path w="1" h="2007" fill="none" extrusionOk="0">
                <a:moveTo>
                  <a:pt x="1" y="2007"/>
                </a:moveTo>
                <a:lnTo>
                  <a:pt x="1" y="0"/>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6467708" y="767038"/>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616542"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31"/>
          <p:cNvCxnSpPr>
            <a:stCxn id="220" idx="2"/>
            <a:endCxn id="229" idx="3"/>
          </p:cNvCxnSpPr>
          <p:nvPr/>
        </p:nvCxnSpPr>
        <p:spPr>
          <a:xfrm rot="5400000">
            <a:off x="6103616" y="632468"/>
            <a:ext cx="218371" cy="2806964"/>
          </a:xfrm>
          <a:prstGeom prst="bentConnector2">
            <a:avLst/>
          </a:prstGeom>
          <a:noFill/>
          <a:ln w="9525" cap="flat" cmpd="sng">
            <a:solidFill>
              <a:srgbClr val="5C3DA4"/>
            </a:solidFill>
            <a:prstDash val="dash"/>
            <a:round/>
            <a:headEnd type="diamond" w="med" len="med"/>
            <a:tailEnd type="diamond" w="med" len="med"/>
          </a:ln>
        </p:spPr>
      </p:cxnSp>
      <p:grpSp>
        <p:nvGrpSpPr>
          <p:cNvPr id="231" name="Google Shape;231;p31"/>
          <p:cNvGrpSpPr/>
          <p:nvPr/>
        </p:nvGrpSpPr>
        <p:grpSpPr>
          <a:xfrm>
            <a:off x="3684010" y="3520286"/>
            <a:ext cx="57466" cy="156089"/>
            <a:chOff x="3019408" y="3475622"/>
            <a:chExt cx="41730" cy="113347"/>
          </a:xfrm>
        </p:grpSpPr>
        <p:sp>
          <p:nvSpPr>
            <p:cNvPr id="232" name="Google Shape;232;p3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229;p31"/>
          <p:cNvSpPr/>
          <p:nvPr/>
        </p:nvSpPr>
        <p:spPr>
          <a:xfrm>
            <a:off x="4616542"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9;p31"/>
          <p:cNvSpPr/>
          <p:nvPr/>
        </p:nvSpPr>
        <p:spPr>
          <a:xfrm>
            <a:off x="4616542" y="319652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9;p31"/>
          <p:cNvSpPr/>
          <p:nvPr/>
        </p:nvSpPr>
        <p:spPr>
          <a:xfrm>
            <a:off x="3939654"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9;p31"/>
          <p:cNvSpPr/>
          <p:nvPr/>
        </p:nvSpPr>
        <p:spPr>
          <a:xfrm>
            <a:off x="3939654"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9;p31"/>
          <p:cNvSpPr/>
          <p:nvPr/>
        </p:nvSpPr>
        <p:spPr>
          <a:xfrm>
            <a:off x="3939654" y="3195085"/>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p31"/>
          <p:cNvSpPr/>
          <p:nvPr/>
        </p:nvSpPr>
        <p:spPr>
          <a:xfrm>
            <a:off x="362851" y="79677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230;p31"/>
          <p:cNvCxnSpPr/>
          <p:nvPr/>
        </p:nvCxnSpPr>
        <p:spPr>
          <a:xfrm rot="16200000" flipH="1">
            <a:off x="2631223" y="851572"/>
            <a:ext cx="188635" cy="2428228"/>
          </a:xfrm>
          <a:prstGeom prst="bentConnector2">
            <a:avLst/>
          </a:prstGeom>
          <a:noFill/>
          <a:ln w="9525" cap="flat" cmpd="sng">
            <a:solidFill>
              <a:srgbClr val="5C3DA4"/>
            </a:solidFill>
            <a:prstDash val="dash"/>
            <a:round/>
            <a:headEnd type="diamond" w="med" len="med"/>
            <a:tailEnd type="diamond" w="med" len="med"/>
          </a:ln>
        </p:spPr>
      </p:cxnSp>
      <p:sp>
        <p:nvSpPr>
          <p:cNvPr id="54" name="Google Shape;220;p31"/>
          <p:cNvSpPr/>
          <p:nvPr/>
        </p:nvSpPr>
        <p:spPr>
          <a:xfrm rot="10800000">
            <a:off x="362851" y="347520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230;p31"/>
          <p:cNvCxnSpPr>
            <a:stCxn id="54" idx="2"/>
            <a:endCxn id="49" idx="1"/>
          </p:cNvCxnSpPr>
          <p:nvPr/>
        </p:nvCxnSpPr>
        <p:spPr>
          <a:xfrm rot="5400000" flipH="1" flipV="1">
            <a:off x="2633675" y="2169225"/>
            <a:ext cx="183730" cy="2428228"/>
          </a:xfrm>
          <a:prstGeom prst="bentConnector2">
            <a:avLst/>
          </a:prstGeom>
          <a:noFill/>
          <a:ln w="9525" cap="flat" cmpd="sng">
            <a:solidFill>
              <a:srgbClr val="5C3DA4"/>
            </a:solidFill>
            <a:prstDash val="dash"/>
            <a:round/>
            <a:headEnd type="diamond" w="med" len="med"/>
            <a:tailEnd type="diamond" w="med" len="med"/>
          </a:ln>
        </p:spPr>
      </p:cxnSp>
      <p:sp>
        <p:nvSpPr>
          <p:cNvPr id="59" name="Google Shape;220;p31"/>
          <p:cNvSpPr/>
          <p:nvPr/>
        </p:nvSpPr>
        <p:spPr>
          <a:xfrm rot="10800000">
            <a:off x="6467709" y="3485652"/>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230;p31"/>
          <p:cNvCxnSpPr>
            <a:stCxn id="59" idx="2"/>
            <a:endCxn id="46" idx="3"/>
          </p:cNvCxnSpPr>
          <p:nvPr/>
        </p:nvCxnSpPr>
        <p:spPr>
          <a:xfrm rot="16200000" flipV="1">
            <a:off x="6116434" y="1985801"/>
            <a:ext cx="192737" cy="2806965"/>
          </a:xfrm>
          <a:prstGeom prst="bentConnector2">
            <a:avLst/>
          </a:prstGeom>
          <a:noFill/>
          <a:ln w="9525" cap="flat" cmpd="sng">
            <a:solidFill>
              <a:srgbClr val="5C3DA4"/>
            </a:solidFill>
            <a:prstDash val="dash"/>
            <a:round/>
            <a:headEnd type="diamond" w="med" len="med"/>
            <a:tailEnd type="diamond" w="med" len="med"/>
          </a:ln>
        </p:spPr>
      </p:cxnSp>
      <p:sp>
        <p:nvSpPr>
          <p:cNvPr id="62" name="Google Shape;571;p48"/>
          <p:cNvSpPr/>
          <p:nvPr/>
        </p:nvSpPr>
        <p:spPr>
          <a:xfrm>
            <a:off x="7327470" y="2449705"/>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574;p48"/>
          <p:cNvGrpSpPr/>
          <p:nvPr/>
        </p:nvGrpSpPr>
        <p:grpSpPr>
          <a:xfrm>
            <a:off x="7389380" y="2523055"/>
            <a:ext cx="454069" cy="340536"/>
            <a:chOff x="1817317" y="2480330"/>
            <a:chExt cx="350958" cy="263043"/>
          </a:xfrm>
        </p:grpSpPr>
        <p:sp>
          <p:nvSpPr>
            <p:cNvPr id="64" name="Google Shape;575;p4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76;p4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77;p4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78;p4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79;p4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230;p31"/>
          <p:cNvCxnSpPr>
            <a:stCxn id="62" idx="1"/>
            <a:endCxn id="45" idx="3"/>
          </p:cNvCxnSpPr>
          <p:nvPr/>
        </p:nvCxnSpPr>
        <p:spPr>
          <a:xfrm rot="10800000">
            <a:off x="4809320" y="2738155"/>
            <a:ext cx="2518151" cy="12700"/>
          </a:xfrm>
          <a:prstGeom prst="bentConnector3">
            <a:avLst>
              <a:gd name="adj1" fmla="val 107"/>
            </a:avLst>
          </a:prstGeom>
          <a:noFill/>
          <a:ln w="9525" cap="flat" cmpd="sng">
            <a:solidFill>
              <a:srgbClr val="5C3DA4"/>
            </a:solidFill>
            <a:prstDash val="dash"/>
            <a:round/>
            <a:headEnd type="diamond" w="med" len="med"/>
            <a:tailEnd type="diamond" w="med" len="med"/>
          </a:ln>
        </p:spPr>
      </p:cxnSp>
      <p:sp>
        <p:nvSpPr>
          <p:cNvPr id="77" name="Google Shape;571;p48"/>
          <p:cNvSpPr/>
          <p:nvPr/>
        </p:nvSpPr>
        <p:spPr>
          <a:xfrm>
            <a:off x="1270878" y="2431179"/>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230;p31"/>
          <p:cNvCxnSpPr>
            <a:stCxn id="77" idx="3"/>
            <a:endCxn id="48" idx="1"/>
          </p:cNvCxnSpPr>
          <p:nvPr/>
        </p:nvCxnSpPr>
        <p:spPr>
          <a:xfrm>
            <a:off x="1847778" y="2719629"/>
            <a:ext cx="2091876" cy="18526"/>
          </a:xfrm>
          <a:prstGeom prst="bentConnector3">
            <a:avLst>
              <a:gd name="adj1" fmla="val 247"/>
            </a:avLst>
          </a:prstGeom>
          <a:noFill/>
          <a:ln w="9525" cap="flat" cmpd="sng">
            <a:solidFill>
              <a:srgbClr val="5C3DA4"/>
            </a:solidFill>
            <a:prstDash val="dash"/>
            <a:round/>
            <a:headEnd type="diamond" w="med" len="med"/>
            <a:tailEnd type="diamond" w="med" len="med"/>
          </a:ln>
        </p:spPr>
      </p:cxnSp>
      <p:grpSp>
        <p:nvGrpSpPr>
          <p:cNvPr id="89" name="Google Shape;274;p33"/>
          <p:cNvGrpSpPr/>
          <p:nvPr/>
        </p:nvGrpSpPr>
        <p:grpSpPr>
          <a:xfrm>
            <a:off x="1374327" y="2560913"/>
            <a:ext cx="363199" cy="335957"/>
            <a:chOff x="4126815" y="2760704"/>
            <a:chExt cx="380393" cy="363118"/>
          </a:xfrm>
        </p:grpSpPr>
        <p:sp>
          <p:nvSpPr>
            <p:cNvPr id="90"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Rectangle 28"/>
          <p:cNvSpPr/>
          <p:nvPr/>
        </p:nvSpPr>
        <p:spPr>
          <a:xfrm>
            <a:off x="428722" y="839311"/>
            <a:ext cx="2155536" cy="1077218"/>
          </a:xfrm>
          <a:prstGeom prst="rect">
            <a:avLst/>
          </a:prstGeom>
        </p:spPr>
        <p:txBody>
          <a:bodyPr wrap="square">
            <a:spAutoFit/>
          </a:bodyPr>
          <a:lstStyle/>
          <a:p>
            <a:pPr algn="just"/>
            <a:r>
              <a:rPr lang="en-US" sz="1600" smtClean="0">
                <a:solidFill>
                  <a:schemeClr val="tx2"/>
                </a:solidFill>
              </a:rPr>
              <a:t>Sự thay đổi trong hành vi tiêu dùng của đại bộ phận người dân.</a:t>
            </a:r>
            <a:endParaRPr lang="en-US" sz="1600" dirty="0">
              <a:solidFill>
                <a:schemeClr val="tx2"/>
              </a:solidFill>
            </a:endParaRPr>
          </a:p>
        </p:txBody>
      </p:sp>
      <p:sp>
        <p:nvSpPr>
          <p:cNvPr id="95" name="Rectangle 94"/>
          <p:cNvSpPr/>
          <p:nvPr/>
        </p:nvSpPr>
        <p:spPr>
          <a:xfrm>
            <a:off x="6542022" y="818063"/>
            <a:ext cx="2141060" cy="1077218"/>
          </a:xfrm>
          <a:prstGeom prst="rect">
            <a:avLst/>
          </a:prstGeom>
        </p:spPr>
        <p:txBody>
          <a:bodyPr wrap="square">
            <a:spAutoFit/>
          </a:bodyPr>
          <a:lstStyle/>
          <a:p>
            <a:pPr algn="just"/>
            <a:r>
              <a:rPr lang="en-US" sz="1600">
                <a:solidFill>
                  <a:schemeClr val="tx2"/>
                </a:solidFill>
              </a:rPr>
              <a:t>Khách hàng có thể đặt hàng trực tuyến và thanh toán nhanh chóng, tiện lợi.</a:t>
            </a:r>
          </a:p>
        </p:txBody>
      </p:sp>
      <p:sp>
        <p:nvSpPr>
          <p:cNvPr id="98" name="Rectangle 97"/>
          <p:cNvSpPr/>
          <p:nvPr/>
        </p:nvSpPr>
        <p:spPr>
          <a:xfrm>
            <a:off x="6467709" y="3544026"/>
            <a:ext cx="2297149" cy="1077218"/>
          </a:xfrm>
          <a:prstGeom prst="rect">
            <a:avLst/>
          </a:prstGeom>
        </p:spPr>
        <p:txBody>
          <a:bodyPr wrap="square">
            <a:spAutoFit/>
          </a:bodyPr>
          <a:lstStyle/>
          <a:p>
            <a:pPr algn="just"/>
            <a:r>
              <a:rPr lang="vi-VN" sz="1600">
                <a:solidFill>
                  <a:schemeClr val="tx2"/>
                </a:solidFill>
              </a:rPr>
              <a:t>Website là nơi cung cấp thông tin đầy đủ và chi tiết về sản phẩm của doanh nghiệp</a:t>
            </a:r>
            <a:r>
              <a:rPr lang="en-US" sz="1600">
                <a:solidFill>
                  <a:schemeClr val="tx2"/>
                </a:solidFill>
              </a:rPr>
              <a:t>.</a:t>
            </a:r>
            <a:endParaRPr lang="en-US" sz="1600" dirty="0">
              <a:solidFill>
                <a:schemeClr val="tx2"/>
              </a:solidFill>
            </a:endParaRPr>
          </a:p>
        </p:txBody>
      </p:sp>
      <p:sp>
        <p:nvSpPr>
          <p:cNvPr id="99" name="Rectangle 98"/>
          <p:cNvSpPr/>
          <p:nvPr/>
        </p:nvSpPr>
        <p:spPr>
          <a:xfrm>
            <a:off x="428722" y="3624701"/>
            <a:ext cx="2155536" cy="830997"/>
          </a:xfrm>
          <a:prstGeom prst="rect">
            <a:avLst/>
          </a:prstGeom>
        </p:spPr>
        <p:txBody>
          <a:bodyPr wrap="square">
            <a:spAutoFit/>
          </a:bodyPr>
          <a:lstStyle/>
          <a:p>
            <a:pPr algn="just"/>
            <a:r>
              <a:rPr lang="en-US" sz="1600">
                <a:solidFill>
                  <a:schemeClr val="tx2"/>
                </a:solidFill>
              </a:rPr>
              <a:t>Website được tích hợp các tính năng tự động hóa quy trình.</a:t>
            </a:r>
            <a:endParaRPr lang="en-US" sz="1600" dirty="0">
              <a:solidFill>
                <a:schemeClr val="tx2"/>
              </a:solidFill>
            </a:endParaRPr>
          </a:p>
        </p:txBody>
      </p:sp>
      <p:sp>
        <p:nvSpPr>
          <p:cNvPr id="100" name="Google Shape;390;p41"/>
          <p:cNvSpPr txBox="1">
            <a:spLocks/>
          </p:cNvSpPr>
          <p:nvPr/>
        </p:nvSpPr>
        <p:spPr>
          <a:xfrm>
            <a:off x="3716" y="334530"/>
            <a:ext cx="232800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Lý do chọn đề tài</a:t>
            </a:r>
            <a:endParaRPr lang="en-US" sz="2000">
              <a:latin typeface="+mn-lt"/>
            </a:endParaRPr>
          </a:p>
        </p:txBody>
      </p:sp>
      <p:sp>
        <p:nvSpPr>
          <p:cNvPr id="52" name="Rectangle 51"/>
          <p:cNvSpPr/>
          <p:nvPr/>
        </p:nvSpPr>
        <p:spPr>
          <a:xfrm>
            <a:off x="8859948" y="4835723"/>
            <a:ext cx="284052" cy="307777"/>
          </a:xfrm>
          <a:prstGeom prst="rect">
            <a:avLst/>
          </a:prstGeom>
        </p:spPr>
        <p:txBody>
          <a:bodyPr wrap="none">
            <a:spAutoFit/>
          </a:bodyPr>
          <a:lstStyle/>
          <a:p>
            <a:r>
              <a:rPr lang="en" b="1" smtClean="0"/>
              <a:t>4</a:t>
            </a:r>
            <a:endParaRPr lang="en-US" b="1"/>
          </a:p>
        </p:txBody>
      </p:sp>
    </p:spTree>
    <p:extLst>
      <p:ext uri="{BB962C8B-B14F-4D97-AF65-F5344CB8AC3E}">
        <p14:creationId xmlns:p14="http://schemas.microsoft.com/office/powerpoint/2010/main" val="949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down)">
                                      <p:cBhvr>
                                        <p:cTn id="18" dur="500"/>
                                        <p:tgtEl>
                                          <p:spTgt spid="9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20"/>
                                        </p:tgtEl>
                                        <p:attrNameLst>
                                          <p:attrName>style.visibility</p:attrName>
                                        </p:attrNameLst>
                                      </p:cBhvr>
                                      <p:to>
                                        <p:strVal val="visible"/>
                                      </p:to>
                                    </p:set>
                                    <p:animEffect transition="in" filter="wipe(down)">
                                      <p:cBhvr>
                                        <p:cTn id="21" dur="500"/>
                                        <p:tgtEl>
                                          <p:spTgt spid="220"/>
                                        </p:tgtEl>
                                      </p:cBhvr>
                                    </p:animEffect>
                                  </p:childTnLst>
                                </p:cTn>
                              </p:par>
                              <p:par>
                                <p:cTn id="22" presetID="22" presetClass="entr" presetSubtype="4" fill="hold" nodeType="withEffect">
                                  <p:stCondLst>
                                    <p:cond delay="0"/>
                                  </p:stCondLst>
                                  <p:childTnLst>
                                    <p:set>
                                      <p:cBhvr>
                                        <p:cTn id="23" dur="1" fill="hold">
                                          <p:stCondLst>
                                            <p:cond delay="0"/>
                                          </p:stCondLst>
                                        </p:cTn>
                                        <p:tgtEl>
                                          <p:spTgt spid="230"/>
                                        </p:tgtEl>
                                        <p:attrNameLst>
                                          <p:attrName>style.visibility</p:attrName>
                                        </p:attrNameLst>
                                      </p:cBhvr>
                                      <p:to>
                                        <p:strVal val="visible"/>
                                      </p:to>
                                    </p:set>
                                    <p:animEffect transition="in" filter="wipe(down)">
                                      <p:cBhvr>
                                        <p:cTn id="24" dur="500"/>
                                        <p:tgtEl>
                                          <p:spTgt spid="23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wipe(down)">
                                      <p:cBhvr>
                                        <p:cTn id="32" dur="500"/>
                                        <p:tgtEl>
                                          <p:spTgt spid="98"/>
                                        </p:tgtEl>
                                      </p:cBhvr>
                                    </p:animEffect>
                                  </p:childTnLst>
                                </p:cTn>
                              </p:par>
                              <p:par>
                                <p:cTn id="33" presetID="22" presetClass="entr" presetSubtype="4"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wipe(down)">
                                      <p:cBhvr>
                                        <p:cTn id="35" dur="500"/>
                                        <p:tgtEl>
                                          <p:spTgt spid="6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wipe(down)">
                                      <p:cBhvr>
                                        <p:cTn id="40" dur="500"/>
                                        <p:tgtEl>
                                          <p:spTgt spid="9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down)">
                                      <p:cBhvr>
                                        <p:cTn id="43" dur="500"/>
                                        <p:tgtEl>
                                          <p:spTgt spid="54"/>
                                        </p:tgtEl>
                                      </p:cBhvr>
                                    </p:animEffect>
                                  </p:childTnLst>
                                </p:cTn>
                              </p:par>
                              <p:par>
                                <p:cTn id="44" presetID="22" presetClass="entr" presetSubtype="4"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down)">
                                      <p:cBhvr>
                                        <p:cTn id="4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p:bldP spid="50" grpId="0" animBg="1"/>
      <p:bldP spid="54" grpId="0" animBg="1"/>
      <p:bldP spid="59" grpId="0" animBg="1"/>
      <p:bldP spid="29" grpId="0"/>
      <p:bldP spid="95"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40" name="Title 5">
            <a:extLst>
              <a:ext uri="{FF2B5EF4-FFF2-40B4-BE49-F238E27FC236}">
                <a16:creationId xmlns:a16="http://schemas.microsoft.com/office/drawing/2014/main" id="{AEF401FD-F757-4975-CE87-CB5BEEF191D9}"/>
              </a:ext>
            </a:extLst>
          </p:cNvPr>
          <p:cNvSpPr txBox="1">
            <a:spLocks/>
          </p:cNvSpPr>
          <p:nvPr/>
        </p:nvSpPr>
        <p:spPr>
          <a:xfrm>
            <a:off x="2705100" y="361950"/>
            <a:ext cx="37338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2000" smtClean="0">
                <a:latin typeface="+mn-lt"/>
              </a:rPr>
              <a:t>Mục tiêu nghiên cứu</a:t>
            </a:r>
            <a:endParaRPr lang="en-US" sz="2000">
              <a:latin typeface="+mn-lt"/>
            </a:endParaRPr>
          </a:p>
        </p:txBody>
      </p:sp>
      <p:sp>
        <p:nvSpPr>
          <p:cNvPr id="41" name="TextBox 40">
            <a:extLst>
              <a:ext uri="{FF2B5EF4-FFF2-40B4-BE49-F238E27FC236}">
                <a16:creationId xmlns:a16="http://schemas.microsoft.com/office/drawing/2014/main" id="{4B39040C-2279-5210-9B52-61BE629BBCCE}"/>
              </a:ext>
            </a:extLst>
          </p:cNvPr>
          <p:cNvSpPr txBox="1"/>
          <p:nvPr/>
        </p:nvSpPr>
        <p:spPr>
          <a:xfrm>
            <a:off x="373380" y="864870"/>
            <a:ext cx="8389620" cy="12003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smtClean="0">
                <a:latin typeface="+mn-lt"/>
              </a:rPr>
              <a:t>Ứng </a:t>
            </a:r>
            <a:r>
              <a:rPr lang="en-US" sz="1600">
                <a:latin typeface="+mn-lt"/>
              </a:rPr>
              <a:t>dụng Laravel Framework xây dựng một sàn thương mại điện tử chuyên biệt, đáng tin cậy, tập trung vào việc cung cấp đa dạng các sản phẩm tin học chất lượng cao</a:t>
            </a:r>
            <a:r>
              <a:rPr lang="en-US" sz="1600" smtClean="0">
                <a:latin typeface="+mn-lt"/>
              </a:rPr>
              <a:t>.</a:t>
            </a:r>
          </a:p>
          <a:p>
            <a:pPr marL="285750" indent="-285750" algn="just">
              <a:lnSpc>
                <a:spcPct val="150000"/>
              </a:lnSpc>
              <a:buFont typeface="Arial" panose="020B0604020202020204" pitchFamily="34" charset="0"/>
              <a:buChar char="•"/>
            </a:pPr>
            <a:r>
              <a:rPr lang="en-US" sz="1600" smtClean="0">
                <a:latin typeface="+mn-lt"/>
              </a:rPr>
              <a:t>Tạo ra một môi trường mua sắm trực tuyến, tự động hóa các quy trình.</a:t>
            </a:r>
            <a:endParaRPr lang="en-US" sz="1600">
              <a:latin typeface="+mn-lt"/>
            </a:endParaRPr>
          </a:p>
        </p:txBody>
      </p:sp>
      <p:sp>
        <p:nvSpPr>
          <p:cNvPr id="42" name="Title 5">
            <a:extLst>
              <a:ext uri="{FF2B5EF4-FFF2-40B4-BE49-F238E27FC236}">
                <a16:creationId xmlns:a16="http://schemas.microsoft.com/office/drawing/2014/main" id="{0E0473B9-CC58-A9F2-1858-8D2DD7C1DA6D}"/>
              </a:ext>
            </a:extLst>
          </p:cNvPr>
          <p:cNvSpPr txBox="1">
            <a:spLocks/>
          </p:cNvSpPr>
          <p:nvPr/>
        </p:nvSpPr>
        <p:spPr>
          <a:xfrm>
            <a:off x="2705100" y="215830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latin typeface="+mn-lt"/>
                <a:ea typeface="Roboto Condensed" panose="020B0604020202020204" charset="0"/>
              </a:rPr>
              <a:t>Đối tượng nghiên cứu</a:t>
            </a:r>
          </a:p>
        </p:txBody>
      </p:sp>
      <p:sp>
        <p:nvSpPr>
          <p:cNvPr id="56" name="Title 5">
            <a:extLst>
              <a:ext uri="{FF2B5EF4-FFF2-40B4-BE49-F238E27FC236}">
                <a16:creationId xmlns:a16="http://schemas.microsoft.com/office/drawing/2014/main" id="{7449FA88-A150-DFCA-D30B-A0956CDB2E5B}"/>
              </a:ext>
            </a:extLst>
          </p:cNvPr>
          <p:cNvSpPr txBox="1">
            <a:spLocks/>
          </p:cNvSpPr>
          <p:nvPr/>
        </p:nvSpPr>
        <p:spPr>
          <a:xfrm>
            <a:off x="624840" y="3006684"/>
            <a:ext cx="1718064" cy="456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mn-lt"/>
              </a:rPr>
              <a:t>RESTFUL </a:t>
            </a:r>
            <a:r>
              <a:rPr lang="en-US" sz="1800" smtClean="0">
                <a:solidFill>
                  <a:srgbClr val="002060"/>
                </a:solidFill>
                <a:latin typeface="+mn-lt"/>
              </a:rPr>
              <a:t>API</a:t>
            </a:r>
            <a:endParaRPr lang="en-US" sz="1800">
              <a:solidFill>
                <a:srgbClr val="002060"/>
              </a:solidFill>
              <a:latin typeface="+mn-lt"/>
            </a:endParaRPr>
          </a:p>
        </p:txBody>
      </p:sp>
      <p:sp>
        <p:nvSpPr>
          <p:cNvPr id="57" name="TextBox 56">
            <a:extLst>
              <a:ext uri="{FF2B5EF4-FFF2-40B4-BE49-F238E27FC236}">
                <a16:creationId xmlns:a16="http://schemas.microsoft.com/office/drawing/2014/main" id="{D07AB504-DCB1-296F-CD58-BF0A3BCD868B}"/>
              </a:ext>
            </a:extLst>
          </p:cNvPr>
          <p:cNvSpPr txBox="1"/>
          <p:nvPr/>
        </p:nvSpPr>
        <p:spPr>
          <a:xfrm>
            <a:off x="2902418" y="3553777"/>
            <a:ext cx="1776262" cy="307777"/>
          </a:xfrm>
          <a:prstGeom prst="rect">
            <a:avLst/>
          </a:prstGeom>
          <a:noFill/>
        </p:spPr>
        <p:txBody>
          <a:bodyPr wrap="square" rtlCol="0">
            <a:spAutoFit/>
          </a:bodyPr>
          <a:lstStyle/>
          <a:p>
            <a:pPr algn="ctr"/>
            <a:r>
              <a:rPr lang="en-US" smtClean="0">
                <a:effectLst/>
                <a:latin typeface="+mn-lt"/>
                <a:ea typeface="Times New Roman" panose="02020603050405020304" pitchFamily="18" charset="0"/>
              </a:rPr>
              <a:t>Laravel Framework</a:t>
            </a:r>
            <a:endParaRPr lang="en-US" sz="1100">
              <a:latin typeface="+mn-lt"/>
            </a:endParaRPr>
          </a:p>
        </p:txBody>
      </p:sp>
      <p:sp>
        <p:nvSpPr>
          <p:cNvPr id="58" name="TextBox 57">
            <a:extLst>
              <a:ext uri="{FF2B5EF4-FFF2-40B4-BE49-F238E27FC236}">
                <a16:creationId xmlns:a16="http://schemas.microsoft.com/office/drawing/2014/main" id="{9F878080-0F30-273D-1BCA-332CD0E506F9}"/>
              </a:ext>
            </a:extLst>
          </p:cNvPr>
          <p:cNvSpPr txBox="1"/>
          <p:nvPr/>
        </p:nvSpPr>
        <p:spPr>
          <a:xfrm>
            <a:off x="4761859" y="3553777"/>
            <a:ext cx="2278380" cy="307777"/>
          </a:xfrm>
          <a:prstGeom prst="rect">
            <a:avLst/>
          </a:prstGeom>
          <a:noFill/>
        </p:spPr>
        <p:txBody>
          <a:bodyPr wrap="square" rtlCol="0">
            <a:spAutoFit/>
          </a:bodyPr>
          <a:lstStyle/>
          <a:p>
            <a:pPr algn="ctr"/>
            <a:r>
              <a:rPr lang="en-US">
                <a:latin typeface="+mn-lt"/>
                <a:ea typeface="Times New Roman" panose="02020603050405020304" pitchFamily="18" charset="0"/>
              </a:rPr>
              <a:t>Cơ sở dữ </a:t>
            </a:r>
            <a:r>
              <a:rPr lang="en-US" smtClean="0">
                <a:latin typeface="+mn-lt"/>
                <a:ea typeface="Times New Roman" panose="02020603050405020304" pitchFamily="18" charset="0"/>
              </a:rPr>
              <a:t>liệu </a:t>
            </a:r>
            <a:r>
              <a:rPr lang="en-US" smtClean="0">
                <a:latin typeface="+mn-lt"/>
              </a:rPr>
              <a:t>MySQL</a:t>
            </a:r>
            <a:endParaRPr lang="en-US" sz="1100">
              <a:latin typeface="+mn-lt"/>
            </a:endParaRPr>
          </a:p>
        </p:txBody>
      </p:sp>
      <p:sp>
        <p:nvSpPr>
          <p:cNvPr id="59" name="TextBox 58">
            <a:extLst>
              <a:ext uri="{FF2B5EF4-FFF2-40B4-BE49-F238E27FC236}">
                <a16:creationId xmlns:a16="http://schemas.microsoft.com/office/drawing/2014/main" id="{53473A68-17B5-C8F1-2020-A695B0CF9095}"/>
              </a:ext>
            </a:extLst>
          </p:cNvPr>
          <p:cNvSpPr txBox="1"/>
          <p:nvPr/>
        </p:nvSpPr>
        <p:spPr>
          <a:xfrm>
            <a:off x="7113388" y="3553777"/>
            <a:ext cx="1484618" cy="307777"/>
          </a:xfrm>
          <a:prstGeom prst="rect">
            <a:avLst/>
          </a:prstGeom>
          <a:noFill/>
        </p:spPr>
        <p:txBody>
          <a:bodyPr wrap="square" rtlCol="0">
            <a:spAutoFit/>
          </a:bodyPr>
          <a:lstStyle/>
          <a:p>
            <a:pPr algn="ctr"/>
            <a:r>
              <a:rPr lang="en-US" smtClean="0">
                <a:latin typeface="+mn-lt"/>
                <a:ea typeface="Times New Roman" panose="02020603050405020304" pitchFamily="18" charset="0"/>
              </a:rPr>
              <a:t>Chatbot AI</a:t>
            </a:r>
            <a:endParaRPr lang="en-US" sz="1100">
              <a:latin typeface="+mn-lt"/>
              <a:ea typeface="Times New Roman" panose="02020603050405020304" pitchFamily="18" charset="0"/>
            </a:endParaRPr>
          </a:p>
        </p:txBody>
      </p:sp>
      <p:sp>
        <p:nvSpPr>
          <p:cNvPr id="60" name="TextBox 59">
            <a:extLst>
              <a:ext uri="{FF2B5EF4-FFF2-40B4-BE49-F238E27FC236}">
                <a16:creationId xmlns:a16="http://schemas.microsoft.com/office/drawing/2014/main" id="{AD362A16-6E66-2153-F3C2-CCA7106C1799}"/>
              </a:ext>
            </a:extLst>
          </p:cNvPr>
          <p:cNvSpPr txBox="1"/>
          <p:nvPr/>
        </p:nvSpPr>
        <p:spPr>
          <a:xfrm>
            <a:off x="400725" y="3553777"/>
            <a:ext cx="2166293" cy="307777"/>
          </a:xfrm>
          <a:prstGeom prst="rect">
            <a:avLst/>
          </a:prstGeom>
          <a:noFill/>
        </p:spPr>
        <p:txBody>
          <a:bodyPr wrap="square" rtlCol="0">
            <a:spAutoFit/>
          </a:bodyPr>
          <a:lstStyle/>
          <a:p>
            <a:pPr algn="ctr"/>
            <a:r>
              <a:rPr lang="en-US">
                <a:effectLst/>
                <a:latin typeface="+mn-lt"/>
                <a:ea typeface="Times New Roman" panose="02020603050405020304" pitchFamily="18" charset="0"/>
              </a:rPr>
              <a:t>Kiến thức về Restful </a:t>
            </a:r>
            <a:r>
              <a:rPr lang="en-US" smtClean="0">
                <a:effectLst/>
                <a:latin typeface="+mn-lt"/>
                <a:ea typeface="Times New Roman" panose="02020603050405020304" pitchFamily="18" charset="0"/>
              </a:rPr>
              <a:t>API</a:t>
            </a:r>
            <a:endParaRPr lang="en-US">
              <a:effectLst/>
              <a:latin typeface="+mn-lt"/>
              <a:ea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3248639" y="2715765"/>
            <a:ext cx="1188193" cy="749994"/>
          </a:xfrm>
          <a:prstGeom prst="rect">
            <a:avLst/>
          </a:prstGeom>
        </p:spPr>
      </p:pic>
      <p:pic>
        <p:nvPicPr>
          <p:cNvPr id="1026" name="Picture 2" descr="MySQL Server là gì? MySQL Workbench là gì? Tổng quan về MySQL - Ưu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6" y="2915534"/>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Acer\AppData\Local\Microsoft\Windows\Clipboard\HistoryData\{9BE5FDE9-BE18-4015-87C9-4227B3816CDB}\{75223D63-9343-4768-9FB9-D8747D623FB6}\ResourceMap\{F42D488C-F43B-4DFF-A8A6-36CA0D4FC2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5595" y="2653572"/>
            <a:ext cx="900205" cy="90020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859948" y="4835723"/>
            <a:ext cx="284052" cy="307777"/>
          </a:xfrm>
          <a:prstGeom prst="rect">
            <a:avLst/>
          </a:prstGeom>
        </p:spPr>
        <p:txBody>
          <a:bodyPr wrap="none">
            <a:spAutoFit/>
          </a:bodyPr>
          <a:lstStyle/>
          <a:p>
            <a:r>
              <a:rPr lang="en" b="1" smtClean="0">
                <a:latin typeface="+mn-lt"/>
              </a:rPr>
              <a:t>5</a:t>
            </a:r>
            <a:endParaRPr lang="en-US" b="1">
              <a:latin typeface="+mn-lt"/>
            </a:endParaRPr>
          </a:p>
        </p:txBody>
      </p:sp>
    </p:spTree>
    <p:extLst>
      <p:ext uri="{BB962C8B-B14F-4D97-AF65-F5344CB8AC3E}">
        <p14:creationId xmlns:p14="http://schemas.microsoft.com/office/powerpoint/2010/main" val="4277792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smtClean="0">
                <a:latin typeface="+mn-lt"/>
              </a:rPr>
              <a:t>2. Hiện thực hóa nghiên cứu</a:t>
            </a:r>
            <a:endParaRPr sz="48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latin typeface="+mn-lt"/>
              </a:rPr>
              <a:t>6</a:t>
            </a:r>
            <a:endParaRPr lang="en-US" b="1">
              <a:latin typeface="+mn-lt"/>
            </a:endParaRPr>
          </a:p>
        </p:txBody>
      </p:sp>
    </p:spTree>
    <p:extLst>
      <p:ext uri="{BB962C8B-B14F-4D97-AF65-F5344CB8AC3E}">
        <p14:creationId xmlns:p14="http://schemas.microsoft.com/office/powerpoint/2010/main" val="194227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 name="Google Shape;4655;p41"/>
          <p:cNvSpPr/>
          <p:nvPr/>
        </p:nvSpPr>
        <p:spPr>
          <a:xfrm>
            <a:off x="4693347" y="430477"/>
            <a:ext cx="4052670" cy="2312454"/>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latin typeface="+mn-lt"/>
            </a:endParaRPr>
          </a:p>
        </p:txBody>
      </p:sp>
      <p:sp>
        <p:nvSpPr>
          <p:cNvPr id="41" name="Google Shape;4657;p41"/>
          <p:cNvSpPr/>
          <p:nvPr/>
        </p:nvSpPr>
        <p:spPr>
          <a:xfrm>
            <a:off x="457201" y="443189"/>
            <a:ext cx="4052670" cy="2296532"/>
          </a:xfrm>
          <a:custGeom>
            <a:avLst/>
            <a:gdLst/>
            <a:ahLst/>
            <a:cxnLst/>
            <a:rect l="l" t="t" r="r" b="b"/>
            <a:pathLst>
              <a:path w="124397" h="57322" extrusionOk="0">
                <a:moveTo>
                  <a:pt x="0" y="1"/>
                </a:moveTo>
                <a:lnTo>
                  <a:pt x="0" y="57321"/>
                </a:lnTo>
                <a:lnTo>
                  <a:pt x="124396" y="57321"/>
                </a:lnTo>
                <a:lnTo>
                  <a:pt x="56086" y="1"/>
                </a:lnTo>
                <a:close/>
              </a:path>
            </a:pathLst>
          </a:custGeom>
          <a:no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45" name="Google Shape;390;p41"/>
          <p:cNvSpPr txBox="1">
            <a:spLocks/>
          </p:cNvSpPr>
          <p:nvPr/>
        </p:nvSpPr>
        <p:spPr>
          <a:xfrm>
            <a:off x="11336" y="-7620"/>
            <a:ext cx="355482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Phân tích thiết kế hệ thống</a:t>
            </a:r>
            <a:endParaRPr lang="en-US" sz="2000">
              <a:latin typeface="+mn-lt"/>
            </a:endParaRPr>
          </a:p>
        </p:txBody>
      </p:sp>
      <p:sp>
        <p:nvSpPr>
          <p:cNvPr id="47" name="Google Shape;4655;p41"/>
          <p:cNvSpPr/>
          <p:nvPr/>
        </p:nvSpPr>
        <p:spPr>
          <a:xfrm rot="10800000">
            <a:off x="457201" y="2824749"/>
            <a:ext cx="4052670" cy="1905618"/>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rgbClr val="B24EBE"/>
              </a:solidFill>
              <a:latin typeface="+mn-lt"/>
            </a:endParaRPr>
          </a:p>
        </p:txBody>
      </p:sp>
      <p:sp>
        <p:nvSpPr>
          <p:cNvPr id="48" name="Google Shape;4657;p41"/>
          <p:cNvSpPr/>
          <p:nvPr/>
        </p:nvSpPr>
        <p:spPr>
          <a:xfrm rot="10800000">
            <a:off x="4693347" y="2818638"/>
            <a:ext cx="4052670" cy="1909451"/>
          </a:xfrm>
          <a:custGeom>
            <a:avLst/>
            <a:gdLst/>
            <a:ahLst/>
            <a:cxnLst/>
            <a:rect l="l" t="t" r="r" b="b"/>
            <a:pathLst>
              <a:path w="124397" h="57322" extrusionOk="0">
                <a:moveTo>
                  <a:pt x="0" y="1"/>
                </a:moveTo>
                <a:lnTo>
                  <a:pt x="0" y="57321"/>
                </a:lnTo>
                <a:lnTo>
                  <a:pt x="124396" y="57321"/>
                </a:lnTo>
                <a:lnTo>
                  <a:pt x="56086"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49" name="Google Shape;4654;p41"/>
          <p:cNvSpPr/>
          <p:nvPr/>
        </p:nvSpPr>
        <p:spPr>
          <a:xfrm>
            <a:off x="2424929" y="440910"/>
            <a:ext cx="4353357" cy="2296371"/>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50" name="Google Shape;4654;p41"/>
          <p:cNvSpPr/>
          <p:nvPr/>
        </p:nvSpPr>
        <p:spPr>
          <a:xfrm rot="10800000">
            <a:off x="2424931" y="2818639"/>
            <a:ext cx="4353356" cy="1909447"/>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51" name="Google Shape;390;p41"/>
          <p:cNvSpPr txBox="1">
            <a:spLocks/>
          </p:cNvSpPr>
          <p:nvPr/>
        </p:nvSpPr>
        <p:spPr>
          <a:xfrm>
            <a:off x="3262953" y="564827"/>
            <a:ext cx="2548329"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F2A365"/>
                </a:solidFill>
                <a:latin typeface="+mn-lt"/>
              </a:rPr>
              <a:t>YÊU CẦU CHỨC NĂNG</a:t>
            </a:r>
            <a:endParaRPr lang="en-US" sz="1600">
              <a:solidFill>
                <a:srgbClr val="F2A365"/>
              </a:solidFill>
              <a:latin typeface="+mn-lt"/>
            </a:endParaRPr>
          </a:p>
        </p:txBody>
      </p:sp>
      <p:sp>
        <p:nvSpPr>
          <p:cNvPr id="52" name="Google Shape;390;p41"/>
          <p:cNvSpPr txBox="1">
            <a:spLocks/>
          </p:cNvSpPr>
          <p:nvPr/>
        </p:nvSpPr>
        <p:spPr>
          <a:xfrm>
            <a:off x="2984891" y="4125194"/>
            <a:ext cx="3222885"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200E74"/>
                </a:solidFill>
                <a:latin typeface="+mn-lt"/>
              </a:rPr>
              <a:t>YÊU CẦU PHI CHỨC NĂNG</a:t>
            </a:r>
            <a:endParaRPr lang="en-US" sz="1600">
              <a:solidFill>
                <a:srgbClr val="200E74"/>
              </a:solidFill>
              <a:latin typeface="+mn-lt"/>
            </a:endParaRPr>
          </a:p>
        </p:txBody>
      </p:sp>
      <p:sp>
        <p:nvSpPr>
          <p:cNvPr id="55" name="Google Shape;390;p41"/>
          <p:cNvSpPr txBox="1">
            <a:spLocks/>
          </p:cNvSpPr>
          <p:nvPr/>
        </p:nvSpPr>
        <p:spPr>
          <a:xfrm>
            <a:off x="457199"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F2A365"/>
                </a:solidFill>
                <a:latin typeface="+mn-lt"/>
              </a:rPr>
              <a:t>KHÁCH HÀNG</a:t>
            </a:r>
            <a:endParaRPr lang="en-US" sz="1400">
              <a:solidFill>
                <a:srgbClr val="F2A365"/>
              </a:solidFill>
              <a:latin typeface="+mn-lt"/>
            </a:endParaRPr>
          </a:p>
        </p:txBody>
      </p:sp>
      <p:sp>
        <p:nvSpPr>
          <p:cNvPr id="57" name="Google Shape;390;p41"/>
          <p:cNvSpPr txBox="1">
            <a:spLocks/>
          </p:cNvSpPr>
          <p:nvPr/>
        </p:nvSpPr>
        <p:spPr>
          <a:xfrm>
            <a:off x="6820663"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F2A365"/>
                </a:solidFill>
                <a:latin typeface="+mn-lt"/>
              </a:rPr>
              <a:t>QUẢN TRỊ VIÊN</a:t>
            </a:r>
            <a:endParaRPr lang="en-US" sz="1400">
              <a:solidFill>
                <a:srgbClr val="F2A365"/>
              </a:solidFill>
              <a:latin typeface="+mn-lt"/>
            </a:endParaRPr>
          </a:p>
        </p:txBody>
      </p:sp>
      <p:sp>
        <p:nvSpPr>
          <p:cNvPr id="58" name="Google Shape;390;p41"/>
          <p:cNvSpPr txBox="1">
            <a:spLocks/>
          </p:cNvSpPr>
          <p:nvPr/>
        </p:nvSpPr>
        <p:spPr>
          <a:xfrm>
            <a:off x="471306" y="2870618"/>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HIỆU SUẤT</a:t>
            </a:r>
            <a:endParaRPr lang="en-US" sz="1400">
              <a:solidFill>
                <a:srgbClr val="200E74"/>
              </a:solidFill>
              <a:latin typeface="+mn-lt"/>
            </a:endParaRPr>
          </a:p>
        </p:txBody>
      </p:sp>
      <p:sp>
        <p:nvSpPr>
          <p:cNvPr id="59" name="Google Shape;390;p41"/>
          <p:cNvSpPr txBox="1">
            <a:spLocks/>
          </p:cNvSpPr>
          <p:nvPr/>
        </p:nvSpPr>
        <p:spPr>
          <a:xfrm>
            <a:off x="6891586" y="2862895"/>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BẢO MẬT</a:t>
            </a:r>
            <a:endParaRPr lang="en-US" sz="1400">
              <a:solidFill>
                <a:srgbClr val="200E74"/>
              </a:solidFill>
              <a:latin typeface="+mn-lt"/>
            </a:endParaRPr>
          </a:p>
        </p:txBody>
      </p:sp>
      <p:sp>
        <p:nvSpPr>
          <p:cNvPr id="60" name="Google Shape;390;p41"/>
          <p:cNvSpPr txBox="1">
            <a:spLocks/>
          </p:cNvSpPr>
          <p:nvPr/>
        </p:nvSpPr>
        <p:spPr>
          <a:xfrm>
            <a:off x="451924" y="3939187"/>
            <a:ext cx="24561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KHẢ NĂNG MỞ RỘNG</a:t>
            </a:r>
            <a:endParaRPr lang="en-US" sz="1400">
              <a:solidFill>
                <a:srgbClr val="200E74"/>
              </a:solidFill>
              <a:latin typeface="+mn-lt"/>
            </a:endParaRPr>
          </a:p>
        </p:txBody>
      </p:sp>
      <p:sp>
        <p:nvSpPr>
          <p:cNvPr id="63" name="Google Shape;390;p41"/>
          <p:cNvSpPr txBox="1">
            <a:spLocks/>
          </p:cNvSpPr>
          <p:nvPr/>
        </p:nvSpPr>
        <p:spPr>
          <a:xfrm>
            <a:off x="6310858" y="3932490"/>
            <a:ext cx="247351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KHẢ NĂNG TƯƠNG THÍCH</a:t>
            </a:r>
            <a:endParaRPr lang="en-US" sz="1400">
              <a:solidFill>
                <a:srgbClr val="200E74"/>
              </a:solidFill>
              <a:latin typeface="+mn-lt"/>
            </a:endParaRPr>
          </a:p>
        </p:txBody>
      </p:sp>
      <p:sp>
        <p:nvSpPr>
          <p:cNvPr id="3" name="Rectangle 2"/>
          <p:cNvSpPr/>
          <p:nvPr/>
        </p:nvSpPr>
        <p:spPr>
          <a:xfrm>
            <a:off x="473760" y="3167954"/>
            <a:ext cx="2710768" cy="646331"/>
          </a:xfrm>
          <a:prstGeom prst="rect">
            <a:avLst/>
          </a:prstGeom>
        </p:spPr>
        <p:txBody>
          <a:bodyPr wrap="square">
            <a:spAutoFit/>
          </a:bodyPr>
          <a:lstStyle/>
          <a:p>
            <a:r>
              <a:rPr lang="vi-VN" sz="1200">
                <a:solidFill>
                  <a:srgbClr val="200E74"/>
                </a:solidFill>
                <a:latin typeface="+mn-lt"/>
              </a:rPr>
              <a:t>Website cần tải trang nhanh chóng để mang lại trải nghiệm người dùng tốt </a:t>
            </a:r>
            <a:r>
              <a:rPr lang="vi-VN" sz="1200" smtClean="0">
                <a:solidFill>
                  <a:srgbClr val="200E74"/>
                </a:solidFill>
                <a:latin typeface="+mn-lt"/>
              </a:rPr>
              <a:t>nhất</a:t>
            </a:r>
            <a:endParaRPr lang="en-US" sz="1200">
              <a:solidFill>
                <a:srgbClr val="200E74"/>
              </a:solidFill>
              <a:latin typeface="+mn-lt"/>
            </a:endParaRPr>
          </a:p>
        </p:txBody>
      </p:sp>
      <p:sp>
        <p:nvSpPr>
          <p:cNvPr id="4" name="Rectangle 3"/>
          <p:cNvSpPr/>
          <p:nvPr/>
        </p:nvSpPr>
        <p:spPr>
          <a:xfrm>
            <a:off x="450874" y="4203252"/>
            <a:ext cx="2274744" cy="461665"/>
          </a:xfrm>
          <a:prstGeom prst="rect">
            <a:avLst/>
          </a:prstGeom>
        </p:spPr>
        <p:txBody>
          <a:bodyPr wrap="square">
            <a:spAutoFit/>
          </a:bodyPr>
          <a:lstStyle/>
          <a:p>
            <a:pPr lvl="0"/>
            <a:r>
              <a:rPr lang="en-US" sz="1200">
                <a:solidFill>
                  <a:srgbClr val="200E74"/>
                </a:solidFill>
                <a:latin typeface="+mn-lt"/>
                <a:ea typeface="Fira Sans"/>
                <a:cs typeface="Fira Sans"/>
                <a:sym typeface="Fira Sans"/>
              </a:rPr>
              <a:t>Đáp ứng nhu cầu phát </a:t>
            </a:r>
            <a:r>
              <a:rPr lang="en-US" sz="1200" smtClean="0">
                <a:solidFill>
                  <a:srgbClr val="200E74"/>
                </a:solidFill>
                <a:latin typeface="+mn-lt"/>
                <a:ea typeface="Fira Sans"/>
                <a:cs typeface="Fira Sans"/>
                <a:sym typeface="Fira Sans"/>
              </a:rPr>
              <a:t>triển, mở rộng trong tương lai</a:t>
            </a:r>
            <a:endParaRPr lang="en-US" sz="1200" dirty="0">
              <a:solidFill>
                <a:srgbClr val="200E74"/>
              </a:solidFill>
              <a:latin typeface="+mn-lt"/>
              <a:ea typeface="Fira Sans"/>
              <a:cs typeface="Fira Sans"/>
              <a:sym typeface="Fira Sans"/>
            </a:endParaRPr>
          </a:p>
        </p:txBody>
      </p:sp>
      <p:sp>
        <p:nvSpPr>
          <p:cNvPr id="5" name="Rectangle 4"/>
          <p:cNvSpPr/>
          <p:nvPr/>
        </p:nvSpPr>
        <p:spPr>
          <a:xfrm>
            <a:off x="5812297" y="3159656"/>
            <a:ext cx="2960557" cy="646331"/>
          </a:xfrm>
          <a:prstGeom prst="rect">
            <a:avLst/>
          </a:prstGeom>
        </p:spPr>
        <p:txBody>
          <a:bodyPr wrap="square">
            <a:spAutoFit/>
          </a:bodyPr>
          <a:lstStyle/>
          <a:p>
            <a:pPr algn="r"/>
            <a:r>
              <a:rPr lang="en-US" sz="1200">
                <a:solidFill>
                  <a:srgbClr val="200E74"/>
                </a:solidFill>
                <a:latin typeface="+mn-lt"/>
              </a:rPr>
              <a:t>Website cần bảo vệ an toàn dữ liệu khách hàng, bao gồm thông tin cá nhân và thông tin thanh </a:t>
            </a:r>
            <a:r>
              <a:rPr lang="en-US" sz="1200" smtClean="0">
                <a:solidFill>
                  <a:srgbClr val="200E74"/>
                </a:solidFill>
                <a:latin typeface="+mn-lt"/>
              </a:rPr>
              <a:t>toán</a:t>
            </a:r>
            <a:endParaRPr lang="en-US" sz="1200">
              <a:solidFill>
                <a:srgbClr val="200E74"/>
              </a:solidFill>
              <a:latin typeface="+mn-lt"/>
            </a:endParaRPr>
          </a:p>
        </p:txBody>
      </p:sp>
      <p:sp>
        <p:nvSpPr>
          <p:cNvPr id="69" name="Rectangle 68"/>
          <p:cNvSpPr/>
          <p:nvPr/>
        </p:nvSpPr>
        <p:spPr>
          <a:xfrm>
            <a:off x="6310858" y="4196555"/>
            <a:ext cx="2473518" cy="461665"/>
          </a:xfrm>
          <a:prstGeom prst="rect">
            <a:avLst/>
          </a:prstGeom>
        </p:spPr>
        <p:txBody>
          <a:bodyPr wrap="square">
            <a:spAutoFit/>
          </a:bodyPr>
          <a:lstStyle/>
          <a:p>
            <a:pPr algn="r"/>
            <a:r>
              <a:rPr lang="en-US" sz="1200" smtClean="0">
                <a:solidFill>
                  <a:srgbClr val="200E74"/>
                </a:solidFill>
                <a:latin typeface="+mn-lt"/>
              </a:rPr>
              <a:t>Tương thích với các trình duyệt web phổ biến</a:t>
            </a:r>
            <a:endParaRPr lang="en-US" sz="1200">
              <a:solidFill>
                <a:srgbClr val="200E74"/>
              </a:solidFill>
              <a:latin typeface="+mn-lt"/>
            </a:endParaRPr>
          </a:p>
        </p:txBody>
      </p:sp>
      <p:sp>
        <p:nvSpPr>
          <p:cNvPr id="70" name="Rectangle 69"/>
          <p:cNvSpPr/>
          <p:nvPr/>
        </p:nvSpPr>
        <p:spPr>
          <a:xfrm>
            <a:off x="6228413" y="851457"/>
            <a:ext cx="2508399" cy="1328569"/>
          </a:xfrm>
          <a:prstGeom prst="rect">
            <a:avLst/>
          </a:prstGeom>
        </p:spPr>
        <p:txBody>
          <a:bodyPr wrap="square">
            <a:spAutoFit/>
          </a:bodyPr>
          <a:lstStyle/>
          <a:p>
            <a:pPr algn="r">
              <a:spcBef>
                <a:spcPts val="200"/>
              </a:spcBef>
            </a:pPr>
            <a:r>
              <a:rPr lang="en-US" sz="1200" smtClean="0">
                <a:solidFill>
                  <a:srgbClr val="F2A365"/>
                </a:solidFill>
                <a:latin typeface="+mn-lt"/>
              </a:rPr>
              <a:t>- Đăng nhập</a:t>
            </a:r>
          </a:p>
          <a:p>
            <a:pPr algn="r">
              <a:spcBef>
                <a:spcPts val="200"/>
              </a:spcBef>
            </a:pPr>
            <a:r>
              <a:rPr lang="en-US" sz="1200" smtClean="0">
                <a:solidFill>
                  <a:srgbClr val="F2A365"/>
                </a:solidFill>
                <a:latin typeface="+mn-lt"/>
              </a:rPr>
              <a:t>- Quản lý sản phẩm, danh mục</a:t>
            </a:r>
          </a:p>
          <a:p>
            <a:pPr algn="r">
              <a:spcBef>
                <a:spcPts val="200"/>
              </a:spcBef>
            </a:pPr>
            <a:r>
              <a:rPr lang="en-US" sz="1200" smtClean="0">
                <a:solidFill>
                  <a:srgbClr val="F2A365"/>
                </a:solidFill>
                <a:latin typeface="+mn-lt"/>
              </a:rPr>
              <a:t>- Quản lý thành viên, phân quyền</a:t>
            </a:r>
          </a:p>
          <a:p>
            <a:pPr algn="r">
              <a:spcBef>
                <a:spcPts val="200"/>
              </a:spcBef>
            </a:pPr>
            <a:r>
              <a:rPr lang="en-US" sz="1200" smtClean="0">
                <a:solidFill>
                  <a:srgbClr val="F2A365"/>
                </a:solidFill>
                <a:latin typeface="+mn-lt"/>
              </a:rPr>
              <a:t>- Quản lý đơn hàng</a:t>
            </a:r>
          </a:p>
          <a:p>
            <a:pPr algn="r">
              <a:spcBef>
                <a:spcPts val="200"/>
              </a:spcBef>
            </a:pPr>
            <a:r>
              <a:rPr lang="en-US" sz="1200" smtClean="0">
                <a:solidFill>
                  <a:srgbClr val="F2A365"/>
                </a:solidFill>
                <a:latin typeface="+mn-lt"/>
              </a:rPr>
              <a:t>- Thống kê dữ liệu</a:t>
            </a:r>
          </a:p>
          <a:p>
            <a:pPr algn="r">
              <a:spcBef>
                <a:spcPts val="200"/>
              </a:spcBef>
            </a:pPr>
            <a:r>
              <a:rPr lang="en-US" sz="1200" smtClean="0">
                <a:solidFill>
                  <a:srgbClr val="F2A365"/>
                </a:solidFill>
                <a:latin typeface="+mn-lt"/>
              </a:rPr>
              <a:t>- Chat với khách hàng </a:t>
            </a:r>
          </a:p>
        </p:txBody>
      </p:sp>
      <p:sp>
        <p:nvSpPr>
          <p:cNvPr id="6" name="Rectangle 5"/>
          <p:cNvSpPr/>
          <p:nvPr/>
        </p:nvSpPr>
        <p:spPr>
          <a:xfrm>
            <a:off x="455953" y="2300026"/>
            <a:ext cx="3544006" cy="461665"/>
          </a:xfrm>
          <a:prstGeom prst="rect">
            <a:avLst/>
          </a:prstGeom>
        </p:spPr>
        <p:txBody>
          <a:bodyPr wrap="square">
            <a:spAutoFit/>
          </a:bodyPr>
          <a:lstStyle/>
          <a:p>
            <a:r>
              <a:rPr lang="en-US" sz="1200">
                <a:solidFill>
                  <a:srgbClr val="F2A365"/>
                </a:solidFill>
                <a:latin typeface="+mn-lt"/>
              </a:rPr>
              <a:t>- Chat với nhân viên tư vấn, hệ thống hỗ trợ thông </a:t>
            </a:r>
            <a:r>
              <a:rPr lang="en-US" sz="1200" smtClean="0">
                <a:solidFill>
                  <a:srgbClr val="F2A365"/>
                </a:solidFill>
                <a:latin typeface="+mn-lt"/>
              </a:rPr>
              <a:t>minh</a:t>
            </a:r>
            <a:endParaRPr lang="en-US" sz="1200">
              <a:solidFill>
                <a:srgbClr val="F2A365"/>
              </a:solidFill>
              <a:latin typeface="+mn-lt"/>
            </a:endParaRPr>
          </a:p>
        </p:txBody>
      </p:sp>
      <p:sp>
        <p:nvSpPr>
          <p:cNvPr id="72" name="Rectangle 71"/>
          <p:cNvSpPr/>
          <p:nvPr/>
        </p:nvSpPr>
        <p:spPr>
          <a:xfrm>
            <a:off x="460078" y="828000"/>
            <a:ext cx="2274743" cy="1754326"/>
          </a:xfrm>
          <a:prstGeom prst="rect">
            <a:avLst/>
          </a:prstGeom>
        </p:spPr>
        <p:txBody>
          <a:bodyPr wrap="square">
            <a:spAutoFit/>
          </a:bodyPr>
          <a:lstStyle/>
          <a:p>
            <a:r>
              <a:rPr lang="en-US" sz="1200" smtClean="0">
                <a:solidFill>
                  <a:srgbClr val="F2A365"/>
                </a:solidFill>
                <a:latin typeface="+mn-lt"/>
              </a:rPr>
              <a:t>- Tìm kiếm, xem sản phẩm, xem chi tiết sản phẩm</a:t>
            </a:r>
          </a:p>
          <a:p>
            <a:r>
              <a:rPr lang="en-US" sz="1200" smtClean="0">
                <a:solidFill>
                  <a:srgbClr val="F2A365"/>
                </a:solidFill>
                <a:latin typeface="+mn-lt"/>
              </a:rPr>
              <a:t>- So sánh sản phẩm</a:t>
            </a:r>
          </a:p>
          <a:p>
            <a:r>
              <a:rPr lang="en-US" sz="1200" smtClean="0">
                <a:solidFill>
                  <a:srgbClr val="F2A365"/>
                </a:solidFill>
                <a:latin typeface="+mn-lt"/>
              </a:rPr>
              <a:t>- Đăng ký, đăng nhập</a:t>
            </a:r>
          </a:p>
          <a:p>
            <a:r>
              <a:rPr lang="en-US" sz="1200" smtClean="0">
                <a:solidFill>
                  <a:srgbClr val="F2A365"/>
                </a:solidFill>
                <a:latin typeface="+mn-lt"/>
              </a:rPr>
              <a:t>- Quản lý giỏ hàng, đặt hàng</a:t>
            </a:r>
          </a:p>
          <a:p>
            <a:r>
              <a:rPr lang="en-US" sz="1200" smtClean="0">
                <a:solidFill>
                  <a:srgbClr val="F2A365"/>
                </a:solidFill>
                <a:latin typeface="+mn-lt"/>
              </a:rPr>
              <a:t>- Gợi ý sản phẩm</a:t>
            </a:r>
          </a:p>
          <a:p>
            <a:r>
              <a:rPr lang="en-US" sz="1200" smtClean="0">
                <a:solidFill>
                  <a:srgbClr val="F2A365"/>
                </a:solidFill>
                <a:latin typeface="+mn-lt"/>
              </a:rPr>
              <a:t>- Theo dõi đơn hàng</a:t>
            </a:r>
          </a:p>
          <a:p>
            <a:r>
              <a:rPr lang="en-US" sz="1200">
                <a:solidFill>
                  <a:srgbClr val="F2A365"/>
                </a:solidFill>
                <a:latin typeface="+mn-lt"/>
              </a:rPr>
              <a:t>- </a:t>
            </a:r>
            <a:r>
              <a:rPr lang="en-US" sz="1200" smtClean="0">
                <a:solidFill>
                  <a:srgbClr val="F2A365"/>
                </a:solidFill>
                <a:latin typeface="+mn-lt"/>
              </a:rPr>
              <a:t>Đánh giá sản phẩm</a:t>
            </a:r>
            <a:endParaRPr lang="en-US" sz="1200">
              <a:solidFill>
                <a:srgbClr val="F2A365"/>
              </a:solidFill>
              <a:latin typeface="+mn-lt"/>
            </a:endParaRPr>
          </a:p>
          <a:p>
            <a:endParaRPr lang="en-US" sz="1200" smtClean="0">
              <a:solidFill>
                <a:srgbClr val="F2A365"/>
              </a:solidFill>
              <a:latin typeface="+mn-lt"/>
            </a:endParaRPr>
          </a:p>
        </p:txBody>
      </p:sp>
      <p:sp>
        <p:nvSpPr>
          <p:cNvPr id="74" name="Rectangle 73"/>
          <p:cNvSpPr/>
          <p:nvPr/>
        </p:nvSpPr>
        <p:spPr>
          <a:xfrm>
            <a:off x="8859948" y="4835723"/>
            <a:ext cx="284052" cy="307777"/>
          </a:xfrm>
          <a:prstGeom prst="rect">
            <a:avLst/>
          </a:prstGeom>
        </p:spPr>
        <p:txBody>
          <a:bodyPr wrap="none">
            <a:spAutoFit/>
          </a:bodyPr>
          <a:lstStyle/>
          <a:p>
            <a:r>
              <a:rPr lang="en" b="1" smtClean="0">
                <a:latin typeface="+mn-lt"/>
              </a:rPr>
              <a:t>7</a:t>
            </a:r>
            <a:endParaRPr lang="en-US" b="1">
              <a:latin typeface="+mn-lt"/>
            </a:endParaRPr>
          </a:p>
        </p:txBody>
      </p:sp>
    </p:spTree>
    <p:extLst>
      <p:ext uri="{BB962C8B-B14F-4D97-AF65-F5344CB8AC3E}">
        <p14:creationId xmlns:p14="http://schemas.microsoft.com/office/powerpoint/2010/main" val="417678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down)">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barn(inVertical)">
                                      <p:cBhvr>
                                        <p:cTn id="15" dur="500"/>
                                        <p:tgtEl>
                                          <p:spTgt spid="7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barn(inVertical)">
                                      <p:cBhvr>
                                        <p:cTn id="21" dur="500"/>
                                        <p:tgtEl>
                                          <p:spTgt spid="55"/>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inVertic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barn(inVertical)">
                                      <p:cBhvr>
                                        <p:cTn id="29" dur="500"/>
                                        <p:tgtEl>
                                          <p:spTgt spid="70"/>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barn(inVertical)">
                                      <p:cBhvr>
                                        <p:cTn id="32" dur="500"/>
                                        <p:tgtEl>
                                          <p:spTgt spid="5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arn(inVertical)">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1000"/>
                                        <p:tgtEl>
                                          <p:spTgt spid="52"/>
                                        </p:tgtEl>
                                      </p:cBhvr>
                                    </p:animEffect>
                                    <p:anim calcmode="lin" valueType="num">
                                      <p:cBhvr>
                                        <p:cTn id="41" dur="1000" fill="hold"/>
                                        <p:tgtEl>
                                          <p:spTgt spid="52"/>
                                        </p:tgtEl>
                                        <p:attrNameLst>
                                          <p:attrName>ppt_x</p:attrName>
                                        </p:attrNameLst>
                                      </p:cBhvr>
                                      <p:tavLst>
                                        <p:tav tm="0">
                                          <p:val>
                                            <p:strVal val="#ppt_x"/>
                                          </p:val>
                                        </p:tav>
                                        <p:tav tm="100000">
                                          <p:val>
                                            <p:strVal val="#ppt_x"/>
                                          </p:val>
                                        </p:tav>
                                      </p:tavLst>
                                    </p:anim>
                                    <p:anim calcmode="lin" valueType="num">
                                      <p:cBhvr>
                                        <p:cTn id="42" dur="1000" fill="hold"/>
                                        <p:tgtEl>
                                          <p:spTgt spid="52"/>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1000"/>
                                        <p:tgtEl>
                                          <p:spTgt spid="50"/>
                                        </p:tgtEl>
                                      </p:cBhvr>
                                    </p:animEffect>
                                    <p:anim calcmode="lin" valueType="num">
                                      <p:cBhvr>
                                        <p:cTn id="46" dur="1000" fill="hold"/>
                                        <p:tgtEl>
                                          <p:spTgt spid="50"/>
                                        </p:tgtEl>
                                        <p:attrNameLst>
                                          <p:attrName>ppt_x</p:attrName>
                                        </p:attrNameLst>
                                      </p:cBhvr>
                                      <p:tavLst>
                                        <p:tav tm="0">
                                          <p:val>
                                            <p:strVal val="#ppt_x"/>
                                          </p:val>
                                        </p:tav>
                                        <p:tav tm="100000">
                                          <p:val>
                                            <p:strVal val="#ppt_x"/>
                                          </p:val>
                                        </p:tav>
                                      </p:tavLst>
                                    </p:anim>
                                    <p:anim calcmode="lin" valueType="num">
                                      <p:cBhvr>
                                        <p:cTn id="4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barn(inVertical)">
                                      <p:cBhvr>
                                        <p:cTn id="52" dur="500"/>
                                        <p:tgtEl>
                                          <p:spTgt spid="58"/>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barn(inVertical)">
                                      <p:cBhvr>
                                        <p:cTn id="58" dur="500"/>
                                        <p:tgtEl>
                                          <p:spTgt spid="6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barn(inVertical)">
                                      <p:cBhvr>
                                        <p:cTn id="61" dur="500"/>
                                        <p:tgtEl>
                                          <p:spTgt spid="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barn(inVertical)">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barn(inVertical)">
                                      <p:cBhvr>
                                        <p:cTn id="69" dur="500"/>
                                        <p:tgtEl>
                                          <p:spTgt spid="69"/>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barn(inVertical)">
                                      <p:cBhvr>
                                        <p:cTn id="72" dur="500"/>
                                        <p:tgtEl>
                                          <p:spTgt spid="6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barn(inVertical)">
                                      <p:cBhvr>
                                        <p:cTn id="75" dur="500"/>
                                        <p:tgtEl>
                                          <p:spTgt spid="5"/>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barn(inVertical)">
                                      <p:cBhvr>
                                        <p:cTn id="78" dur="500"/>
                                        <p:tgtEl>
                                          <p:spTgt spid="59"/>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barn(inVertical)">
                                      <p:cBhvr>
                                        <p:cTn id="8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7" grpId="0" animBg="1"/>
      <p:bldP spid="48" grpId="0" animBg="1"/>
      <p:bldP spid="49" grpId="0" animBg="1"/>
      <p:bldP spid="50" grpId="0" animBg="1"/>
      <p:bldP spid="51" grpId="0"/>
      <p:bldP spid="52" grpId="0"/>
      <p:bldP spid="55" grpId="0"/>
      <p:bldP spid="57" grpId="0"/>
      <p:bldP spid="58" grpId="0"/>
      <p:bldP spid="59" grpId="0"/>
      <p:bldP spid="60" grpId="0"/>
      <p:bldP spid="63" grpId="0"/>
      <p:bldP spid="3" grpId="0"/>
      <p:bldP spid="4" grpId="0"/>
      <p:bldP spid="5" grpId="0"/>
      <p:bldP spid="69" grpId="0"/>
      <p:bldP spid="70" grpId="0"/>
      <p:bldP spid="6"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100" name="Google Shape;390;p41"/>
          <p:cNvSpPr txBox="1">
            <a:spLocks/>
          </p:cNvSpPr>
          <p:nvPr/>
        </p:nvSpPr>
        <p:spPr>
          <a:xfrm>
            <a:off x="3716" y="-15240"/>
            <a:ext cx="433968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dữ liệu mức quan niệm</a:t>
            </a:r>
            <a:endParaRPr lang="en-US" sz="2000">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45" y="352424"/>
            <a:ext cx="5795515" cy="4442061"/>
          </a:xfrm>
          <a:prstGeom prst="rect">
            <a:avLst/>
          </a:prstGeom>
        </p:spPr>
      </p:pic>
      <p:sp>
        <p:nvSpPr>
          <p:cNvPr id="4" name="Rectangle 3"/>
          <p:cNvSpPr/>
          <p:nvPr/>
        </p:nvSpPr>
        <p:spPr>
          <a:xfrm>
            <a:off x="8859948" y="4835723"/>
            <a:ext cx="284052" cy="307777"/>
          </a:xfrm>
          <a:prstGeom prst="rect">
            <a:avLst/>
          </a:prstGeom>
        </p:spPr>
        <p:txBody>
          <a:bodyPr wrap="none">
            <a:spAutoFit/>
          </a:bodyPr>
          <a:lstStyle/>
          <a:p>
            <a:r>
              <a:rPr lang="en" b="1" smtClean="0">
                <a:latin typeface="+mn-lt"/>
              </a:rPr>
              <a:t>8</a:t>
            </a:r>
            <a:endParaRPr lang="en-US" b="1">
              <a:latin typeface="+mn-lt"/>
            </a:endParaRPr>
          </a:p>
        </p:txBody>
      </p:sp>
    </p:spTree>
    <p:extLst>
      <p:ext uri="{BB962C8B-B14F-4D97-AF65-F5344CB8AC3E}">
        <p14:creationId xmlns:p14="http://schemas.microsoft.com/office/powerpoint/2010/main" val="9748868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0" y="1618567"/>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smtClean="0">
                <a:latin typeface="+mn-lt"/>
              </a:rPr>
              <a:t>3. Kết quả nghiên cứu</a:t>
            </a:r>
            <a:endParaRPr sz="5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859948" y="4835723"/>
            <a:ext cx="284052" cy="307777"/>
          </a:xfrm>
          <a:prstGeom prst="rect">
            <a:avLst/>
          </a:prstGeom>
        </p:spPr>
        <p:txBody>
          <a:bodyPr wrap="none">
            <a:spAutoFit/>
          </a:bodyPr>
          <a:lstStyle/>
          <a:p>
            <a:r>
              <a:rPr lang="en" b="1" smtClean="0">
                <a:latin typeface="+mn-lt"/>
              </a:rPr>
              <a:t>9</a:t>
            </a:r>
            <a:endParaRPr lang="en-US" b="1">
              <a:latin typeface="+mn-lt"/>
            </a:endParaRPr>
          </a:p>
        </p:txBody>
      </p:sp>
    </p:spTree>
    <p:extLst>
      <p:ext uri="{BB962C8B-B14F-4D97-AF65-F5344CB8AC3E}">
        <p14:creationId xmlns:p14="http://schemas.microsoft.com/office/powerpoint/2010/main" val="144733326"/>
      </p:ext>
    </p:extLst>
  </p:cSld>
  <p:clrMapOvr>
    <a:masterClrMapping/>
  </p:clrMapOvr>
  <p:timing>
    <p:tnLst>
      <p:par>
        <p:cTn id="1" dur="indefinite" restart="never" nodeType="tmRoot"/>
      </p:par>
    </p:tnLst>
  </p:timing>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581</TotalTime>
  <Words>779</Words>
  <Application>Microsoft Office PowerPoint</Application>
  <PresentationFormat>On-screen Show (16:9)</PresentationFormat>
  <Paragraphs>106</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Bebas Neue</vt:lpstr>
      <vt:lpstr>Space Grotesk</vt:lpstr>
      <vt:lpstr>Times New Roman</vt:lpstr>
      <vt:lpstr>Roboto</vt:lpstr>
      <vt:lpstr>SimSun</vt:lpstr>
      <vt:lpstr>Fira Sans SemiBold</vt:lpstr>
      <vt:lpstr>Fira Sans Medium</vt:lpstr>
      <vt:lpstr>Fira Sans</vt:lpstr>
      <vt:lpstr>Roboto Condensed</vt:lpstr>
      <vt:lpstr>Small Business Web Site Project Proposal by Slidesgo</vt:lpstr>
      <vt:lpstr>PowerPoint Presentation</vt:lpstr>
      <vt:lpstr>PowerPoint Presentation</vt:lpstr>
      <vt:lpstr>1. Tổng quan</vt:lpstr>
      <vt:lpstr>PowerPoint Presentation</vt:lpstr>
      <vt:lpstr>PowerPoint Presentation</vt:lpstr>
      <vt:lpstr>2. Hiện thực hóa nghiên cứu</vt:lpstr>
      <vt:lpstr>PowerPoint Presentation</vt:lpstr>
      <vt:lpstr>PowerPoint Presentation</vt:lpstr>
      <vt:lpstr>3. Kết quả nghiên cứu</vt:lpstr>
      <vt:lpstr>PowerPoint Presentation</vt:lpstr>
      <vt:lpstr>PowerPoint Presentation</vt:lpstr>
      <vt:lpstr>PowerPoint Presentation</vt:lpstr>
      <vt:lpstr>PowerPoint Presentation</vt:lpstr>
      <vt:lpstr>4. Kết luận và hướng phát triển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BUSINESS  WEBSITE PROJECT PROPOSAL</dc:title>
  <cp:lastModifiedBy>NGO TAN LOI</cp:lastModifiedBy>
  <cp:revision>117</cp:revision>
  <dcterms:modified xsi:type="dcterms:W3CDTF">2024-07-14T14:25:01Z</dcterms:modified>
</cp:coreProperties>
</file>